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69" r:id="rId3"/>
    <p:sldId id="266" r:id="rId4"/>
    <p:sldId id="259" r:id="rId5"/>
    <p:sldId id="258" r:id="rId6"/>
    <p:sldId id="267" r:id="rId7"/>
    <p:sldId id="261" r:id="rId8"/>
    <p:sldId id="270" r:id="rId9"/>
  </p:sldIdLst>
  <p:sldSz cx="12192000" cy="6858000"/>
  <p:notesSz cx="6742113"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Iederin Title Turqoise">
    <p:spTree>
      <p:nvGrpSpPr>
        <p:cNvPr id="1" name=""/>
        <p:cNvGrpSpPr/>
        <p:nvPr/>
      </p:nvGrpSpPr>
      <p:grpSpPr>
        <a:xfrm>
          <a:off x="0" y="0"/>
          <a:ext cx="0" cy="0"/>
          <a:chOff x="0" y="0"/>
          <a:chExt cx="0" cy="0"/>
        </a:xfrm>
      </p:grpSpPr>
      <p:sp>
        <p:nvSpPr>
          <p:cNvPr id="7" name="Rectangle 6"/>
          <p:cNvSpPr/>
          <p:nvPr userDrawn="1"/>
        </p:nvSpPr>
        <p:spPr>
          <a:xfrm>
            <a:off x="0" y="0"/>
            <a:ext cx="12192000" cy="459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 name="Date Placeholder 3"/>
          <p:cNvSpPr>
            <a:spLocks noGrp="1"/>
          </p:cNvSpPr>
          <p:nvPr>
            <p:ph type="dt" sz="half" idx="10"/>
          </p:nvPr>
        </p:nvSpPr>
        <p:spPr/>
        <p:txBody>
          <a:bodyPr/>
          <a:lstStyle/>
          <a:p>
            <a:fld id="{3AE1F3EF-F3D9-488A-8F03-815B2397C99D}" type="datetimeFigureOut">
              <a:rPr lang="nl-NL" smtClean="0"/>
              <a:pPr/>
              <a:t>2-12-2019</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25F44FC1-FAF6-4D58-AAD3-F38BBA367383}" type="slidenum">
              <a:rPr lang="nl-NL" smtClean="0"/>
              <a:pPr/>
              <a:t>‹nr.›</a:t>
            </a:fld>
            <a:endParaRPr lang="nl-NL"/>
          </a:p>
        </p:txBody>
      </p:sp>
      <p:sp>
        <p:nvSpPr>
          <p:cNvPr id="8" name="Rectangle 7"/>
          <p:cNvSpPr/>
          <p:nvPr userDrawn="1"/>
        </p:nvSpPr>
        <p:spPr>
          <a:xfrm>
            <a:off x="0" y="0"/>
            <a:ext cx="12192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ln>
                <a:noFill/>
              </a:ln>
            </a:endParaRPr>
          </a:p>
        </p:txBody>
      </p:sp>
      <p:sp>
        <p:nvSpPr>
          <p:cNvPr id="2" name="Title 1"/>
          <p:cNvSpPr>
            <a:spLocks noGrp="1"/>
          </p:cNvSpPr>
          <p:nvPr>
            <p:ph type="ctrTitle"/>
          </p:nvPr>
        </p:nvSpPr>
        <p:spPr>
          <a:xfrm>
            <a:off x="911424" y="1840788"/>
            <a:ext cx="10363200" cy="1470025"/>
          </a:xfrm>
        </p:spPr>
        <p:txBody>
          <a:bodyPr wrap="square" lIns="0" tIns="0" rIns="0" bIns="0" anchor="t" anchorCtr="0">
            <a:noAutofit/>
          </a:bodyPr>
          <a:lstStyle>
            <a:lvl1pPr algn="ctr">
              <a:lnSpc>
                <a:spcPts val="4400"/>
              </a:lnSpc>
              <a:defRPr sz="4000"/>
            </a:lvl1pPr>
          </a:lstStyle>
          <a:p>
            <a:r>
              <a:rPr lang="nl-NL"/>
              <a:t>Klik om de stijl te bewerken</a:t>
            </a:r>
            <a:endParaRPr lang="nl-NL" dirty="0"/>
          </a:p>
        </p:txBody>
      </p:sp>
      <p:sp>
        <p:nvSpPr>
          <p:cNvPr id="3" name="Subtitle 2"/>
          <p:cNvSpPr>
            <a:spLocks noGrp="1"/>
          </p:cNvSpPr>
          <p:nvPr>
            <p:ph type="subTitle" idx="1"/>
          </p:nvPr>
        </p:nvSpPr>
        <p:spPr>
          <a:xfrm>
            <a:off x="1828800" y="3519480"/>
            <a:ext cx="8534400" cy="1008112"/>
          </a:xfrm>
        </p:spPr>
        <p:txBody>
          <a:bodyPr lIns="0" tIns="0" rIns="0" bIns="0">
            <a:noAutofit/>
          </a:bodyPr>
          <a:lstStyle>
            <a:lvl1pPr marL="0" indent="0" algn="ctr">
              <a:spcBef>
                <a:spcPts val="0"/>
              </a:spcBef>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NL" dirty="0"/>
          </a:p>
        </p:txBody>
      </p:sp>
      <p:pic>
        <p:nvPicPr>
          <p:cNvPr id="11" name="Picture 10" descr="iederin-ppt.png"/>
          <p:cNvPicPr>
            <a:picLocks noChangeAspect="1"/>
          </p:cNvPicPr>
          <p:nvPr userDrawn="1"/>
        </p:nvPicPr>
        <p:blipFill>
          <a:blip r:embed="rId2" cstate="print"/>
          <a:srcRect l="55997"/>
          <a:stretch>
            <a:fillRect/>
          </a:stretch>
        </p:blipFill>
        <p:spPr>
          <a:xfrm>
            <a:off x="7536161" y="6124072"/>
            <a:ext cx="2112460" cy="752400"/>
          </a:xfrm>
          <a:prstGeom prst="rect">
            <a:avLst/>
          </a:prstGeom>
        </p:spPr>
      </p:pic>
    </p:spTree>
    <p:extLst>
      <p:ext uri="{BB962C8B-B14F-4D97-AF65-F5344CB8AC3E}">
        <p14:creationId xmlns:p14="http://schemas.microsoft.com/office/powerpoint/2010/main" val="3103672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Iederin Title Oranje">
    <p:spTree>
      <p:nvGrpSpPr>
        <p:cNvPr id="1" name=""/>
        <p:cNvGrpSpPr/>
        <p:nvPr/>
      </p:nvGrpSpPr>
      <p:grpSpPr>
        <a:xfrm>
          <a:off x="0" y="0"/>
          <a:ext cx="0" cy="0"/>
          <a:chOff x="0" y="0"/>
          <a:chExt cx="0" cy="0"/>
        </a:xfrm>
      </p:grpSpPr>
      <p:sp>
        <p:nvSpPr>
          <p:cNvPr id="7" name="Rectangle 6"/>
          <p:cNvSpPr/>
          <p:nvPr userDrawn="1"/>
        </p:nvSpPr>
        <p:spPr>
          <a:xfrm>
            <a:off x="0" y="0"/>
            <a:ext cx="12192000" cy="459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 name="Date Placeholder 3"/>
          <p:cNvSpPr>
            <a:spLocks noGrp="1"/>
          </p:cNvSpPr>
          <p:nvPr>
            <p:ph type="dt" sz="half" idx="10"/>
          </p:nvPr>
        </p:nvSpPr>
        <p:spPr/>
        <p:txBody>
          <a:bodyPr/>
          <a:lstStyle/>
          <a:p>
            <a:fld id="{3AE1F3EF-F3D9-488A-8F03-815B2397C99D}" type="datetimeFigureOut">
              <a:rPr lang="nl-NL" smtClean="0"/>
              <a:pPr/>
              <a:t>2-12-2019</a:t>
            </a:fld>
            <a:endParaRPr lang="nl-NL" dirty="0"/>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5F44FC1-FAF6-4D58-AAD3-F38BBA367383}" type="slidenum">
              <a:rPr lang="nl-NL" smtClean="0"/>
              <a:pPr/>
              <a:t>‹nr.›</a:t>
            </a:fld>
            <a:endParaRPr lang="nl-NL"/>
          </a:p>
        </p:txBody>
      </p:sp>
      <p:sp>
        <p:nvSpPr>
          <p:cNvPr id="8" name="Rectangle 7"/>
          <p:cNvSpPr/>
          <p:nvPr userDrawn="1"/>
        </p:nvSpPr>
        <p:spPr>
          <a:xfrm>
            <a:off x="0" y="0"/>
            <a:ext cx="12192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ln>
                <a:noFill/>
              </a:ln>
            </a:endParaRPr>
          </a:p>
        </p:txBody>
      </p:sp>
      <p:sp>
        <p:nvSpPr>
          <p:cNvPr id="2" name="Title 1"/>
          <p:cNvSpPr>
            <a:spLocks noGrp="1"/>
          </p:cNvSpPr>
          <p:nvPr>
            <p:ph type="ctrTitle"/>
          </p:nvPr>
        </p:nvSpPr>
        <p:spPr>
          <a:xfrm>
            <a:off x="911424" y="1840788"/>
            <a:ext cx="10363200" cy="1470025"/>
          </a:xfrm>
        </p:spPr>
        <p:txBody>
          <a:bodyPr wrap="square" lIns="0" tIns="0" rIns="0" bIns="0" anchor="t" anchorCtr="0">
            <a:noAutofit/>
          </a:bodyPr>
          <a:lstStyle>
            <a:lvl1pPr algn="ctr">
              <a:lnSpc>
                <a:spcPts val="4400"/>
              </a:lnSpc>
              <a:defRPr sz="4000"/>
            </a:lvl1pPr>
          </a:lstStyle>
          <a:p>
            <a:r>
              <a:rPr lang="nl-NL"/>
              <a:t>Klik om de stijl te bewerken</a:t>
            </a:r>
            <a:endParaRPr lang="nl-NL" dirty="0"/>
          </a:p>
        </p:txBody>
      </p:sp>
      <p:sp>
        <p:nvSpPr>
          <p:cNvPr id="3" name="Subtitle 2"/>
          <p:cNvSpPr>
            <a:spLocks noGrp="1"/>
          </p:cNvSpPr>
          <p:nvPr>
            <p:ph type="subTitle" idx="1"/>
          </p:nvPr>
        </p:nvSpPr>
        <p:spPr>
          <a:xfrm>
            <a:off x="1828800" y="3519480"/>
            <a:ext cx="8534400" cy="1008112"/>
          </a:xfrm>
        </p:spPr>
        <p:txBody>
          <a:bodyPr lIns="0" tIns="0" rIns="0" bIns="0">
            <a:noAutofit/>
          </a:bodyPr>
          <a:lstStyle>
            <a:lvl1pPr marL="0" indent="0" algn="ctr">
              <a:spcBef>
                <a:spcPts val="0"/>
              </a:spcBef>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NL" dirty="0"/>
          </a:p>
        </p:txBody>
      </p:sp>
      <p:pic>
        <p:nvPicPr>
          <p:cNvPr id="11" name="Picture 10" descr="iederin-ppt.png"/>
          <p:cNvPicPr>
            <a:picLocks noChangeAspect="1"/>
          </p:cNvPicPr>
          <p:nvPr userDrawn="1"/>
        </p:nvPicPr>
        <p:blipFill>
          <a:blip r:embed="rId2" cstate="print"/>
          <a:srcRect l="55997"/>
          <a:stretch>
            <a:fillRect/>
          </a:stretch>
        </p:blipFill>
        <p:spPr>
          <a:xfrm>
            <a:off x="7536161" y="6124072"/>
            <a:ext cx="2112460" cy="752400"/>
          </a:xfrm>
          <a:prstGeom prst="rect">
            <a:avLst/>
          </a:prstGeom>
        </p:spPr>
      </p:pic>
    </p:spTree>
    <p:extLst>
      <p:ext uri="{BB962C8B-B14F-4D97-AF65-F5344CB8AC3E}">
        <p14:creationId xmlns:p14="http://schemas.microsoft.com/office/powerpoint/2010/main" val="55091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Iederin Title Geel">
    <p:spTree>
      <p:nvGrpSpPr>
        <p:cNvPr id="1" name=""/>
        <p:cNvGrpSpPr/>
        <p:nvPr/>
      </p:nvGrpSpPr>
      <p:grpSpPr>
        <a:xfrm>
          <a:off x="0" y="0"/>
          <a:ext cx="0" cy="0"/>
          <a:chOff x="0" y="0"/>
          <a:chExt cx="0" cy="0"/>
        </a:xfrm>
      </p:grpSpPr>
      <p:sp>
        <p:nvSpPr>
          <p:cNvPr id="7" name="Rectangle 6"/>
          <p:cNvSpPr/>
          <p:nvPr userDrawn="1"/>
        </p:nvSpPr>
        <p:spPr>
          <a:xfrm>
            <a:off x="0" y="0"/>
            <a:ext cx="12192000" cy="459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 name="Date Placeholder 3"/>
          <p:cNvSpPr>
            <a:spLocks noGrp="1"/>
          </p:cNvSpPr>
          <p:nvPr>
            <p:ph type="dt" sz="half" idx="10"/>
          </p:nvPr>
        </p:nvSpPr>
        <p:spPr/>
        <p:txBody>
          <a:bodyPr/>
          <a:lstStyle/>
          <a:p>
            <a:fld id="{3AE1F3EF-F3D9-488A-8F03-815B2397C99D}" type="datetimeFigureOut">
              <a:rPr lang="nl-NL" smtClean="0"/>
              <a:pPr/>
              <a:t>2-12-2019</a:t>
            </a:fld>
            <a:endParaRPr lang="nl-NL" dirty="0"/>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5F44FC1-FAF6-4D58-AAD3-F38BBA367383}" type="slidenum">
              <a:rPr lang="nl-NL" smtClean="0"/>
              <a:pPr/>
              <a:t>‹nr.›</a:t>
            </a:fld>
            <a:endParaRPr lang="nl-NL"/>
          </a:p>
        </p:txBody>
      </p:sp>
      <p:sp>
        <p:nvSpPr>
          <p:cNvPr id="8" name="Rectangle 7"/>
          <p:cNvSpPr/>
          <p:nvPr userDrawn="1"/>
        </p:nvSpPr>
        <p:spPr>
          <a:xfrm>
            <a:off x="0" y="0"/>
            <a:ext cx="12192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ln>
                <a:noFill/>
              </a:ln>
            </a:endParaRPr>
          </a:p>
        </p:txBody>
      </p:sp>
      <p:sp>
        <p:nvSpPr>
          <p:cNvPr id="2" name="Title 1"/>
          <p:cNvSpPr>
            <a:spLocks noGrp="1"/>
          </p:cNvSpPr>
          <p:nvPr>
            <p:ph type="ctrTitle"/>
          </p:nvPr>
        </p:nvSpPr>
        <p:spPr>
          <a:xfrm>
            <a:off x="911424" y="1840788"/>
            <a:ext cx="10363200" cy="1470025"/>
          </a:xfrm>
        </p:spPr>
        <p:txBody>
          <a:bodyPr wrap="square" lIns="0" tIns="0" rIns="0" bIns="0" anchor="t" anchorCtr="0">
            <a:noAutofit/>
          </a:bodyPr>
          <a:lstStyle>
            <a:lvl1pPr algn="ctr">
              <a:defRPr sz="4000"/>
            </a:lvl1pPr>
          </a:lstStyle>
          <a:p>
            <a:r>
              <a:rPr lang="nl-NL"/>
              <a:t>Klik om de stijl te bewerken</a:t>
            </a:r>
            <a:endParaRPr lang="nl-NL" dirty="0"/>
          </a:p>
        </p:txBody>
      </p:sp>
      <p:sp>
        <p:nvSpPr>
          <p:cNvPr id="3" name="Subtitle 2"/>
          <p:cNvSpPr>
            <a:spLocks noGrp="1"/>
          </p:cNvSpPr>
          <p:nvPr>
            <p:ph type="subTitle" idx="1"/>
          </p:nvPr>
        </p:nvSpPr>
        <p:spPr>
          <a:xfrm>
            <a:off x="1828800" y="3519480"/>
            <a:ext cx="8534400" cy="1008112"/>
          </a:xfrm>
        </p:spPr>
        <p:txBody>
          <a:bodyPr lIns="0" tIns="0" rIns="0" bIns="0">
            <a:noAutofit/>
          </a:bodyPr>
          <a:lstStyle>
            <a:lvl1pPr marL="0" indent="0" algn="ctr">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NL" dirty="0"/>
          </a:p>
        </p:txBody>
      </p:sp>
      <p:pic>
        <p:nvPicPr>
          <p:cNvPr id="11" name="Picture 10" descr="iederin-ppt.png"/>
          <p:cNvPicPr>
            <a:picLocks noChangeAspect="1"/>
          </p:cNvPicPr>
          <p:nvPr userDrawn="1"/>
        </p:nvPicPr>
        <p:blipFill>
          <a:blip r:embed="rId2" cstate="print"/>
          <a:srcRect l="55997"/>
          <a:stretch>
            <a:fillRect/>
          </a:stretch>
        </p:blipFill>
        <p:spPr>
          <a:xfrm>
            <a:off x="7536161" y="6124072"/>
            <a:ext cx="2112460" cy="752400"/>
          </a:xfrm>
          <a:prstGeom prst="rect">
            <a:avLst/>
          </a:prstGeom>
        </p:spPr>
      </p:pic>
    </p:spTree>
    <p:extLst>
      <p:ext uri="{BB962C8B-B14F-4D97-AF65-F5344CB8AC3E}">
        <p14:creationId xmlns:p14="http://schemas.microsoft.com/office/powerpoint/2010/main" val="3870386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p:cNvSpPr>
            <a:spLocks noGrp="1"/>
          </p:cNvSpPr>
          <p:nvPr>
            <p:ph type="dt" sz="half" idx="10"/>
          </p:nvPr>
        </p:nvSpPr>
        <p:spPr/>
        <p:txBody>
          <a:bodyPr/>
          <a:lstStyle/>
          <a:p>
            <a:fld id="{3AE1F3EF-F3D9-488A-8F03-815B2397C99D}" type="datetimeFigureOut">
              <a:rPr lang="nl-NL" smtClean="0"/>
              <a:pPr/>
              <a:t>2-12-2019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5F44FC1-FAF6-4D58-AAD3-F38BBA367383}" type="slidenum">
              <a:rPr lang="nl-NL" smtClean="0"/>
              <a:pPr/>
              <a:t>‹nr.›</a:t>
            </a:fld>
            <a:endParaRPr lang="nl-NL"/>
          </a:p>
        </p:txBody>
      </p:sp>
    </p:spTree>
    <p:extLst>
      <p:ext uri="{BB962C8B-B14F-4D97-AF65-F5344CB8AC3E}">
        <p14:creationId xmlns:p14="http://schemas.microsoft.com/office/powerpoint/2010/main" val="2452911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_Kleu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NL" sz="1800"/>
          </a:p>
        </p:txBody>
      </p:sp>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3AE1F3EF-F3D9-488A-8F03-815B2397C99D}" type="datetimeFigureOut">
              <a:rPr lang="nl-NL" smtClean="0"/>
              <a:pPr/>
              <a:t>2-12-2019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5F44FC1-FAF6-4D58-AAD3-F38BBA367383}" type="slidenum">
              <a:rPr lang="nl-NL" smtClean="0"/>
              <a:pPr/>
              <a:t>‹nr.›</a:t>
            </a:fld>
            <a:endParaRPr lang="nl-NL"/>
          </a:p>
        </p:txBody>
      </p:sp>
      <p:pic>
        <p:nvPicPr>
          <p:cNvPr id="9" name="Picture 8" descr="iederin-ppt.png"/>
          <p:cNvPicPr>
            <a:picLocks noChangeAspect="1"/>
          </p:cNvPicPr>
          <p:nvPr userDrawn="1"/>
        </p:nvPicPr>
        <p:blipFill>
          <a:blip r:embed="rId2" cstate="print"/>
          <a:srcRect r="42003"/>
          <a:stretch>
            <a:fillRect/>
          </a:stretch>
        </p:blipFill>
        <p:spPr>
          <a:xfrm>
            <a:off x="4847862" y="6124072"/>
            <a:ext cx="2784309" cy="752400"/>
          </a:xfrm>
          <a:prstGeom prst="rect">
            <a:avLst/>
          </a:prstGeom>
        </p:spPr>
      </p:pic>
    </p:spTree>
    <p:extLst>
      <p:ext uri="{BB962C8B-B14F-4D97-AF65-F5344CB8AC3E}">
        <p14:creationId xmlns:p14="http://schemas.microsoft.com/office/powerpoint/2010/main" val="22856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Date Placeholder 4"/>
          <p:cNvSpPr>
            <a:spLocks noGrp="1"/>
          </p:cNvSpPr>
          <p:nvPr>
            <p:ph type="dt" sz="half" idx="10"/>
          </p:nvPr>
        </p:nvSpPr>
        <p:spPr/>
        <p:txBody>
          <a:bodyPr/>
          <a:lstStyle/>
          <a:p>
            <a:fld id="{3AE1F3EF-F3D9-488A-8F03-815B2397C99D}" type="datetimeFigureOut">
              <a:rPr lang="nl-NL" smtClean="0"/>
              <a:pPr/>
              <a:t>2-12-2019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F44FC1-FAF6-4D58-AAD3-F38BBA367383}" type="slidenum">
              <a:rPr lang="nl-NL" smtClean="0"/>
              <a:pPr/>
              <a:t>‹nr.›</a:t>
            </a:fld>
            <a:endParaRPr lang="nl-NL"/>
          </a:p>
        </p:txBody>
      </p:sp>
    </p:spTree>
    <p:extLst>
      <p:ext uri="{BB962C8B-B14F-4D97-AF65-F5344CB8AC3E}">
        <p14:creationId xmlns:p14="http://schemas.microsoft.com/office/powerpoint/2010/main" val="578535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Date Placeholder 2"/>
          <p:cNvSpPr>
            <a:spLocks noGrp="1"/>
          </p:cNvSpPr>
          <p:nvPr>
            <p:ph type="dt" sz="half" idx="10"/>
          </p:nvPr>
        </p:nvSpPr>
        <p:spPr/>
        <p:txBody>
          <a:bodyPr/>
          <a:lstStyle/>
          <a:p>
            <a:fld id="{3AE1F3EF-F3D9-488A-8F03-815B2397C99D}" type="datetimeFigureOut">
              <a:rPr lang="nl-NL" smtClean="0"/>
              <a:pPr/>
              <a:t>2-12-2019</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25F44FC1-FAF6-4D58-AAD3-F38BBA367383}" type="slidenum">
              <a:rPr lang="nl-NL" smtClean="0"/>
              <a:pPr/>
              <a:t>‹nr.›</a:t>
            </a:fld>
            <a:endParaRPr lang="nl-NL"/>
          </a:p>
        </p:txBody>
      </p:sp>
    </p:spTree>
    <p:extLst>
      <p:ext uri="{BB962C8B-B14F-4D97-AF65-F5344CB8AC3E}">
        <p14:creationId xmlns:p14="http://schemas.microsoft.com/office/powerpoint/2010/main" val="3326491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E1F3EF-F3D9-488A-8F03-815B2397C99D}" type="datetimeFigureOut">
              <a:rPr lang="nl-NL" smtClean="0"/>
              <a:pPr/>
              <a:t>2-12-2019</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25F44FC1-FAF6-4D58-AAD3-F38BBA367383}" type="slidenum">
              <a:rPr lang="nl-NL" smtClean="0"/>
              <a:pPr/>
              <a:t>‹nr.›</a:t>
            </a:fld>
            <a:endParaRPr lang="nl-NL"/>
          </a:p>
        </p:txBody>
      </p:sp>
    </p:spTree>
    <p:extLst>
      <p:ext uri="{BB962C8B-B14F-4D97-AF65-F5344CB8AC3E}">
        <p14:creationId xmlns:p14="http://schemas.microsoft.com/office/powerpoint/2010/main" val="343047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wrap="square" lIns="0" tIns="0" rIns="0" bIns="0" rtlCol="0" anchor="t"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0201"/>
            <a:ext cx="10972800" cy="4525963"/>
          </a:xfrm>
          <a:prstGeom prst="rect">
            <a:avLst/>
          </a:prstGeom>
        </p:spPr>
        <p:txBody>
          <a:bodyPr vert="horz" wrap="square" lIns="0" tIns="0" rIns="0" bIns="0" rtlCol="0" anchor="t" anchorCtr="0">
            <a:no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10153077" y="6511348"/>
            <a:ext cx="1404640" cy="230021"/>
          </a:xfrm>
          <a:prstGeom prst="rect">
            <a:avLst/>
          </a:prstGeom>
        </p:spPr>
        <p:txBody>
          <a:bodyPr vert="horz" wrap="none" lIns="0" tIns="0" rIns="0" bIns="0" rtlCol="0" anchor="t" anchorCtr="0"/>
          <a:lstStyle>
            <a:lvl1pPr algn="r">
              <a:defRPr sz="1000">
                <a:solidFill>
                  <a:schemeClr val="tx2"/>
                </a:solidFill>
                <a:latin typeface="Verdana" pitchFamily="34" charset="0"/>
                <a:ea typeface="Verdana" pitchFamily="34" charset="0"/>
                <a:cs typeface="Verdana" pitchFamily="34" charset="0"/>
              </a:defRPr>
            </a:lvl1pPr>
          </a:lstStyle>
          <a:p>
            <a:fld id="{3AE1F3EF-F3D9-488A-8F03-815B2397C99D}" type="datetimeFigureOut">
              <a:rPr lang="nl-NL" smtClean="0"/>
              <a:pPr/>
              <a:t>2-12-2019</a:t>
            </a:fld>
            <a:endParaRPr lang="nl-NL" dirty="0"/>
          </a:p>
        </p:txBody>
      </p:sp>
      <p:sp>
        <p:nvSpPr>
          <p:cNvPr id="5" name="Footer Placeholder 4"/>
          <p:cNvSpPr>
            <a:spLocks noGrp="1"/>
          </p:cNvSpPr>
          <p:nvPr>
            <p:ph type="ftr" sz="quarter" idx="3"/>
          </p:nvPr>
        </p:nvSpPr>
        <p:spPr>
          <a:xfrm>
            <a:off x="601269" y="6337029"/>
            <a:ext cx="3958560" cy="365125"/>
          </a:xfrm>
          <a:prstGeom prst="rect">
            <a:avLst/>
          </a:prstGeom>
        </p:spPr>
        <p:txBody>
          <a:bodyPr vert="horz" wrap="none" lIns="0" tIns="0" rIns="0" bIns="0" rtlCol="0" anchor="t" anchorCtr="0"/>
          <a:lstStyle>
            <a:lvl1pPr algn="l">
              <a:defRPr sz="1000">
                <a:solidFill>
                  <a:schemeClr val="tx2"/>
                </a:solidFill>
                <a:latin typeface="Verdana" pitchFamily="34" charset="0"/>
                <a:ea typeface="Verdana" pitchFamily="34" charset="0"/>
                <a:cs typeface="Verdana" pitchFamily="34" charset="0"/>
              </a:defRPr>
            </a:lvl1pPr>
          </a:lstStyle>
          <a:p>
            <a:endParaRPr lang="nl-NL" dirty="0"/>
          </a:p>
        </p:txBody>
      </p:sp>
      <p:sp>
        <p:nvSpPr>
          <p:cNvPr id="6" name="Slide Number Placeholder 5"/>
          <p:cNvSpPr>
            <a:spLocks noGrp="1"/>
          </p:cNvSpPr>
          <p:nvPr>
            <p:ph type="sldNum" sz="quarter" idx="4"/>
          </p:nvPr>
        </p:nvSpPr>
        <p:spPr>
          <a:xfrm>
            <a:off x="10128448" y="6327793"/>
            <a:ext cx="1440160" cy="197552"/>
          </a:xfrm>
          <a:prstGeom prst="rect">
            <a:avLst/>
          </a:prstGeom>
        </p:spPr>
        <p:txBody>
          <a:bodyPr vert="horz" wrap="none" lIns="0" tIns="0" rIns="0" bIns="0" rtlCol="0" anchor="t" anchorCtr="0"/>
          <a:lstStyle>
            <a:lvl1pPr algn="r">
              <a:defRPr sz="1000">
                <a:solidFill>
                  <a:schemeClr val="tx2"/>
                </a:solidFill>
                <a:latin typeface="Verdana" pitchFamily="34" charset="0"/>
                <a:ea typeface="Verdana" pitchFamily="34" charset="0"/>
                <a:cs typeface="Verdana" pitchFamily="34" charset="0"/>
              </a:defRPr>
            </a:lvl1pPr>
          </a:lstStyle>
          <a:p>
            <a:fld id="{25F44FC1-FAF6-4D58-AAD3-F38BBA367383}" type="slidenum">
              <a:rPr lang="nl-NL" smtClean="0"/>
              <a:pPr/>
              <a:t>‹nr.›</a:t>
            </a:fld>
            <a:endParaRPr lang="nl-NL" dirty="0"/>
          </a:p>
        </p:txBody>
      </p:sp>
      <p:pic>
        <p:nvPicPr>
          <p:cNvPr id="8" name="Picture 7" descr="iederin-ppt.png"/>
          <p:cNvPicPr>
            <a:picLocks noChangeAspect="1"/>
          </p:cNvPicPr>
          <p:nvPr userDrawn="1"/>
        </p:nvPicPr>
        <p:blipFill>
          <a:blip r:embed="rId10" cstate="print"/>
          <a:srcRect r="42003"/>
          <a:stretch>
            <a:fillRect/>
          </a:stretch>
        </p:blipFill>
        <p:spPr>
          <a:xfrm>
            <a:off x="4847862" y="6124072"/>
            <a:ext cx="2784309" cy="752400"/>
          </a:xfrm>
          <a:prstGeom prst="rect">
            <a:avLst/>
          </a:prstGeom>
        </p:spPr>
      </p:pic>
    </p:spTree>
    <p:extLst>
      <p:ext uri="{BB962C8B-B14F-4D97-AF65-F5344CB8AC3E}">
        <p14:creationId xmlns:p14="http://schemas.microsoft.com/office/powerpoint/2010/main" val="1638553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ts val="4500"/>
        </a:lnSpc>
        <a:spcBef>
          <a:spcPct val="0"/>
        </a:spcBef>
        <a:buNone/>
        <a:defRPr sz="3500" kern="1200">
          <a:solidFill>
            <a:schemeClr val="tx2"/>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5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070044" y="2916090"/>
            <a:ext cx="10363200" cy="911743"/>
          </a:xfrm>
        </p:spPr>
        <p:txBody>
          <a:bodyPr/>
          <a:lstStyle/>
          <a:p>
            <a:r>
              <a:rPr lang="nl-NL" b="1" dirty="0"/>
              <a:t>Wonen met Zorg…</a:t>
            </a:r>
          </a:p>
        </p:txBody>
      </p:sp>
      <p:sp>
        <p:nvSpPr>
          <p:cNvPr id="3" name="Ondertitel 2"/>
          <p:cNvSpPr>
            <a:spLocks noGrp="1"/>
          </p:cNvSpPr>
          <p:nvPr>
            <p:ph type="subTitle" idx="1"/>
          </p:nvPr>
        </p:nvSpPr>
        <p:spPr>
          <a:xfrm>
            <a:off x="1909799" y="3728315"/>
            <a:ext cx="8534400" cy="1008112"/>
          </a:xfrm>
        </p:spPr>
        <p:txBody>
          <a:bodyPr/>
          <a:lstStyle/>
          <a:p>
            <a:r>
              <a:rPr lang="nl-NL" sz="2400" i="1" dirty="0"/>
              <a:t> Veerkracht in wonen en het sociaal domein</a:t>
            </a:r>
          </a:p>
        </p:txBody>
      </p:sp>
      <p:sp>
        <p:nvSpPr>
          <p:cNvPr id="4" name="Tekstvak 3"/>
          <p:cNvSpPr txBox="1"/>
          <p:nvPr/>
        </p:nvSpPr>
        <p:spPr>
          <a:xfrm>
            <a:off x="5337110" y="5645021"/>
            <a:ext cx="2210421" cy="276999"/>
          </a:xfrm>
          <a:prstGeom prst="rect">
            <a:avLst/>
          </a:prstGeom>
          <a:noFill/>
        </p:spPr>
        <p:txBody>
          <a:bodyPr wrap="square" rtlCol="0">
            <a:spAutoFit/>
          </a:bodyPr>
          <a:lstStyle/>
          <a:p>
            <a:r>
              <a:rPr lang="nl-NL" sz="1200" dirty="0"/>
              <a:t>Utrecht - 21 juni 2019 </a:t>
            </a:r>
          </a:p>
        </p:txBody>
      </p:sp>
      <p:pic>
        <p:nvPicPr>
          <p:cNvPr id="5" name="Afbeelding 4"/>
          <p:cNvPicPr>
            <a:picLocks noChangeAspect="1"/>
          </p:cNvPicPr>
          <p:nvPr/>
        </p:nvPicPr>
        <p:blipFill>
          <a:blip r:embed="rId2"/>
          <a:stretch>
            <a:fillRect/>
          </a:stretch>
        </p:blipFill>
        <p:spPr>
          <a:xfrm>
            <a:off x="3363451" y="735303"/>
            <a:ext cx="5627096" cy="1914310"/>
          </a:xfrm>
          <a:prstGeom prst="rect">
            <a:avLst/>
          </a:prstGeom>
        </p:spPr>
      </p:pic>
    </p:spTree>
    <p:extLst>
      <p:ext uri="{BB962C8B-B14F-4D97-AF65-F5344CB8AC3E}">
        <p14:creationId xmlns:p14="http://schemas.microsoft.com/office/powerpoint/2010/main" val="1003818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459971" y="316201"/>
            <a:ext cx="10972800" cy="1143000"/>
          </a:xfrm>
        </p:spPr>
        <p:txBody>
          <a:bodyPr/>
          <a:lstStyle/>
          <a:p>
            <a:pPr algn="ctr"/>
            <a:r>
              <a:rPr lang="nl-NL" b="1" dirty="0"/>
              <a:t>Een levenslange, </a:t>
            </a:r>
            <a:r>
              <a:rPr lang="nl-NL" b="1" dirty="0" err="1"/>
              <a:t>levensbrede</a:t>
            </a:r>
            <a:r>
              <a:rPr lang="nl-NL" b="1" dirty="0"/>
              <a:t> beperking?</a:t>
            </a:r>
          </a:p>
        </p:txBody>
      </p:sp>
      <p:sp>
        <p:nvSpPr>
          <p:cNvPr id="7" name="Tijdelijke aanduiding voor inhoud 6"/>
          <p:cNvSpPr>
            <a:spLocks noGrp="1"/>
          </p:cNvSpPr>
          <p:nvPr>
            <p:ph idx="1"/>
          </p:nvPr>
        </p:nvSpPr>
        <p:spPr>
          <a:xfrm>
            <a:off x="642851" y="1459201"/>
            <a:ext cx="11114116" cy="4525963"/>
          </a:xfrm>
        </p:spPr>
        <p:txBody>
          <a:bodyPr/>
          <a:lstStyle/>
          <a:p>
            <a:pPr marL="0" indent="0">
              <a:buNone/>
            </a:pPr>
            <a:r>
              <a:rPr lang="nl-NL" sz="1800" dirty="0"/>
              <a:t>LL-beperking = Lichamelijk, Verstandelijk, Zintuigelijk, Psychisch, Chronische ziekte</a:t>
            </a:r>
          </a:p>
          <a:p>
            <a:r>
              <a:rPr lang="nl-NL" sz="1800" dirty="0"/>
              <a:t>Met een levenslange, integrale ondersteuningsvraag </a:t>
            </a:r>
          </a:p>
          <a:p>
            <a:pPr marL="0" indent="0">
              <a:buNone/>
            </a:pPr>
            <a:endParaRPr lang="nl-NL" sz="1800" dirty="0"/>
          </a:p>
          <a:p>
            <a:pPr marL="0" indent="0">
              <a:buNone/>
            </a:pPr>
            <a:r>
              <a:rPr lang="nl-NL" sz="1800" dirty="0"/>
              <a:t>Van alle mensen met levenslange, </a:t>
            </a:r>
            <a:r>
              <a:rPr lang="nl-NL" sz="1800" dirty="0" err="1"/>
              <a:t>levensbrede</a:t>
            </a:r>
            <a:r>
              <a:rPr lang="nl-NL" sz="1800" dirty="0"/>
              <a:t> beperking &gt; 90% WMO </a:t>
            </a:r>
          </a:p>
          <a:p>
            <a:r>
              <a:rPr lang="nl-NL" sz="1800" dirty="0"/>
              <a:t>Ruim een derde heeft WMO ondersteuning vanwege beperking (rest ouderen)</a:t>
            </a:r>
          </a:p>
          <a:p>
            <a:pPr marL="0" indent="0">
              <a:buNone/>
            </a:pPr>
            <a:endParaRPr lang="nl-NL" sz="1800" dirty="0"/>
          </a:p>
          <a:p>
            <a:pPr marL="0" indent="0">
              <a:buNone/>
            </a:pPr>
            <a:r>
              <a:rPr lang="nl-NL" sz="1800" dirty="0"/>
              <a:t>Van alle kinderen met beperking = 95% Jeugdwet</a:t>
            </a:r>
          </a:p>
          <a:p>
            <a:r>
              <a:rPr lang="nl-NL" sz="1800" dirty="0"/>
              <a:t>Bij Jeugdwet onduidelijk, ca 50%</a:t>
            </a:r>
          </a:p>
          <a:p>
            <a:endParaRPr lang="nl-NL" sz="1800" dirty="0"/>
          </a:p>
          <a:p>
            <a:pPr marL="0" indent="0">
              <a:buNone/>
            </a:pPr>
            <a:endParaRPr lang="nl-NL" sz="1800" dirty="0"/>
          </a:p>
          <a:p>
            <a:pPr marL="0" indent="0">
              <a:buNone/>
            </a:pPr>
            <a:endParaRPr lang="nl-NL" sz="1800" dirty="0"/>
          </a:p>
          <a:p>
            <a:pPr marL="0" indent="0">
              <a:buNone/>
            </a:pPr>
            <a:r>
              <a:rPr lang="nl-NL" sz="1800" dirty="0"/>
              <a:t>Voorheen: Wajong (15.000 per jaar) en AWBZ (&gt; 1 </a:t>
            </a:r>
            <a:r>
              <a:rPr lang="nl-NL" sz="1800" dirty="0" err="1"/>
              <a:t>mio</a:t>
            </a:r>
            <a:r>
              <a:rPr lang="nl-NL" sz="1800" dirty="0"/>
              <a:t>)</a:t>
            </a:r>
          </a:p>
          <a:p>
            <a:pPr marL="0" indent="0">
              <a:buNone/>
            </a:pPr>
            <a:endParaRPr lang="nl-NL" sz="1200" dirty="0"/>
          </a:p>
          <a:p>
            <a:pPr marL="0" indent="0">
              <a:buNone/>
            </a:pPr>
            <a:endParaRPr lang="nl-NL" sz="1200" dirty="0"/>
          </a:p>
        </p:txBody>
      </p:sp>
      <p:pic>
        <p:nvPicPr>
          <p:cNvPr id="3" name="Afbeelding 2"/>
          <p:cNvPicPr>
            <a:picLocks noChangeAspect="1"/>
          </p:cNvPicPr>
          <p:nvPr/>
        </p:nvPicPr>
        <p:blipFill>
          <a:blip r:embed="rId2"/>
          <a:stretch>
            <a:fillRect/>
          </a:stretch>
        </p:blipFill>
        <p:spPr>
          <a:xfrm>
            <a:off x="7677756" y="3410652"/>
            <a:ext cx="3755015" cy="2812637"/>
          </a:xfrm>
          <a:prstGeom prst="rect">
            <a:avLst/>
          </a:prstGeom>
        </p:spPr>
      </p:pic>
    </p:spTree>
    <p:extLst>
      <p:ext uri="{BB962C8B-B14F-4D97-AF65-F5344CB8AC3E}">
        <p14:creationId xmlns:p14="http://schemas.microsoft.com/office/powerpoint/2010/main" val="3267969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861982"/>
          </a:xfrm>
        </p:spPr>
        <p:txBody>
          <a:bodyPr/>
          <a:lstStyle/>
          <a:p>
            <a:pPr algn="ctr"/>
            <a:r>
              <a:rPr lang="nl-NL" b="1" dirty="0"/>
              <a:t>Opdracht VN-Verdrag</a:t>
            </a:r>
          </a:p>
        </p:txBody>
      </p:sp>
      <p:sp>
        <p:nvSpPr>
          <p:cNvPr id="3" name="Tijdelijke aanduiding voor inhoud 2"/>
          <p:cNvSpPr>
            <a:spLocks noGrp="1"/>
          </p:cNvSpPr>
          <p:nvPr>
            <p:ph idx="1"/>
          </p:nvPr>
        </p:nvSpPr>
        <p:spPr/>
        <p:txBody>
          <a:bodyPr/>
          <a:lstStyle/>
          <a:p>
            <a:pPr marL="0" indent="0">
              <a:buNone/>
            </a:pPr>
            <a:r>
              <a:rPr lang="nl-NL" sz="1800" i="1" dirty="0"/>
              <a:t>Artikel 1: </a:t>
            </a:r>
          </a:p>
          <a:p>
            <a:r>
              <a:rPr lang="nl-NL" sz="1800" dirty="0"/>
              <a:t>“Doel van het Verdrag is het volledige genot door alle personen met een handicap van alle mensenrechten en fundamentele vrijheden op voet van gelijkheid te bevorderen, beschermen en waarborgen, en ook de eerbiediging van hun inherente waardigheid te bevorderen.” </a:t>
            </a:r>
          </a:p>
          <a:p>
            <a:endParaRPr lang="nl-NL" dirty="0"/>
          </a:p>
        </p:txBody>
      </p:sp>
      <p:pic>
        <p:nvPicPr>
          <p:cNvPr id="7" name="Afbeelding 6"/>
          <p:cNvPicPr>
            <a:picLocks noChangeAspect="1"/>
          </p:cNvPicPr>
          <p:nvPr/>
        </p:nvPicPr>
        <p:blipFill>
          <a:blip r:embed="rId2"/>
          <a:stretch>
            <a:fillRect/>
          </a:stretch>
        </p:blipFill>
        <p:spPr>
          <a:xfrm>
            <a:off x="4437744" y="3180332"/>
            <a:ext cx="3316511" cy="2725148"/>
          </a:xfrm>
          <a:prstGeom prst="rect">
            <a:avLst/>
          </a:prstGeom>
        </p:spPr>
      </p:pic>
    </p:spTree>
    <p:extLst>
      <p:ext uri="{BB962C8B-B14F-4D97-AF65-F5344CB8AC3E}">
        <p14:creationId xmlns:p14="http://schemas.microsoft.com/office/powerpoint/2010/main" val="2322576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1573876" y="295418"/>
            <a:ext cx="8011887" cy="1143000"/>
          </a:xfrm>
        </p:spPr>
        <p:txBody>
          <a:bodyPr/>
          <a:lstStyle/>
          <a:p>
            <a:pPr algn="ctr"/>
            <a:r>
              <a:rPr lang="nl-NL" b="1" i="1" dirty="0"/>
              <a:t>Artikel 19 VN Verdrag</a:t>
            </a:r>
          </a:p>
        </p:txBody>
      </p:sp>
      <p:sp>
        <p:nvSpPr>
          <p:cNvPr id="2" name="Tekstvak 1"/>
          <p:cNvSpPr txBox="1"/>
          <p:nvPr/>
        </p:nvSpPr>
        <p:spPr>
          <a:xfrm>
            <a:off x="2207568" y="3573016"/>
            <a:ext cx="3816424" cy="369332"/>
          </a:xfrm>
          <a:prstGeom prst="rect">
            <a:avLst/>
          </a:prstGeom>
          <a:noFill/>
        </p:spPr>
        <p:txBody>
          <a:bodyPr wrap="square" rtlCol="0">
            <a:spAutoFit/>
          </a:bodyPr>
          <a:lstStyle/>
          <a:p>
            <a:endParaRPr lang="nl-NL" dirty="0">
              <a:solidFill>
                <a:srgbClr val="000000"/>
              </a:solidFill>
              <a:latin typeface="Calibri"/>
            </a:endParaRPr>
          </a:p>
        </p:txBody>
      </p:sp>
      <p:sp>
        <p:nvSpPr>
          <p:cNvPr id="3" name="Tijdelijke aanduiding voor inhoud 2"/>
          <p:cNvSpPr>
            <a:spLocks noGrp="1"/>
          </p:cNvSpPr>
          <p:nvPr>
            <p:ph idx="1"/>
          </p:nvPr>
        </p:nvSpPr>
        <p:spPr>
          <a:xfrm>
            <a:off x="948725" y="1438418"/>
            <a:ext cx="8637038" cy="4525963"/>
          </a:xfrm>
        </p:spPr>
        <p:txBody>
          <a:bodyPr/>
          <a:lstStyle/>
          <a:p>
            <a:pPr marL="0" indent="0">
              <a:buNone/>
            </a:pPr>
            <a:r>
              <a:rPr lang="nl-NL" sz="2000" dirty="0"/>
              <a:t>Het gelijke recht van personen met een handicap om in de maatschappij te wonen met dezelfde keuzemogelijkheden als anderen:</a:t>
            </a:r>
          </a:p>
          <a:p>
            <a:r>
              <a:rPr lang="nl-NL" sz="2000" dirty="0"/>
              <a:t>Vrijelijk kiezen waar en met wie zij leven</a:t>
            </a:r>
          </a:p>
          <a:p>
            <a:r>
              <a:rPr lang="nl-NL" sz="2000" dirty="0"/>
              <a:t>Toegang tot ondersteunende diensten, waaronder persoonlijke assistentie, om wonen in de maatschappij te ondersteunen en isolatie te voorkomen</a:t>
            </a:r>
          </a:p>
          <a:p>
            <a:r>
              <a:rPr lang="nl-NL" sz="2000" dirty="0"/>
              <a:t>Maatschappijdiensten en -faciliteiten op voet van gelijkheid beschikbaar </a:t>
            </a:r>
          </a:p>
          <a:p>
            <a:pPr marL="0" indent="0">
              <a:buNone/>
            </a:pPr>
            <a:endParaRPr lang="nl-NL" dirty="0"/>
          </a:p>
        </p:txBody>
      </p:sp>
      <p:pic>
        <p:nvPicPr>
          <p:cNvPr id="4" name="Afbeelding 3"/>
          <p:cNvPicPr>
            <a:picLocks noChangeAspect="1"/>
          </p:cNvPicPr>
          <p:nvPr/>
        </p:nvPicPr>
        <p:blipFill>
          <a:blip r:embed="rId2"/>
          <a:stretch>
            <a:fillRect/>
          </a:stretch>
        </p:blipFill>
        <p:spPr>
          <a:xfrm>
            <a:off x="3261938" y="4452442"/>
            <a:ext cx="5834378" cy="1511939"/>
          </a:xfrm>
          <a:prstGeom prst="rect">
            <a:avLst/>
          </a:prstGeom>
        </p:spPr>
      </p:pic>
    </p:spTree>
    <p:extLst>
      <p:ext uri="{BB962C8B-B14F-4D97-AF65-F5344CB8AC3E}">
        <p14:creationId xmlns:p14="http://schemas.microsoft.com/office/powerpoint/2010/main" val="3828523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599" y="598834"/>
            <a:ext cx="10972800" cy="1143000"/>
          </a:xfrm>
        </p:spPr>
        <p:txBody>
          <a:bodyPr/>
          <a:lstStyle/>
          <a:p>
            <a:pPr algn="ctr"/>
            <a:r>
              <a:rPr lang="nl-NL" b="1" dirty="0"/>
              <a:t>Goed wonen =</a:t>
            </a:r>
          </a:p>
        </p:txBody>
      </p:sp>
      <p:pic>
        <p:nvPicPr>
          <p:cNvPr id="4" name="Picture 2" descr="http://goedwonenvooriedereen.nl/wp-content/uploads/2016/09/ieder-01_goed_wonen.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4311" y="1587732"/>
            <a:ext cx="9843377" cy="39384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0964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b="1" dirty="0"/>
              <a:t>Wonen met Zorg; knelpunten</a:t>
            </a:r>
          </a:p>
        </p:txBody>
      </p:sp>
      <p:sp>
        <p:nvSpPr>
          <p:cNvPr id="3" name="Tijdelijke aanduiding voor inhoud 2"/>
          <p:cNvSpPr>
            <a:spLocks noGrp="1"/>
          </p:cNvSpPr>
          <p:nvPr>
            <p:ph idx="1"/>
          </p:nvPr>
        </p:nvSpPr>
        <p:spPr>
          <a:xfrm>
            <a:off x="609600" y="1201509"/>
            <a:ext cx="10972800" cy="4708526"/>
          </a:xfrm>
        </p:spPr>
        <p:txBody>
          <a:bodyPr/>
          <a:lstStyle/>
          <a:p>
            <a:r>
              <a:rPr lang="nl-NL" sz="2000" dirty="0"/>
              <a:t>Inkomenspositie en positie op arbeidsmarkt structureel op achterstand</a:t>
            </a:r>
          </a:p>
          <a:p>
            <a:r>
              <a:rPr lang="nl-NL" sz="2000" dirty="0"/>
              <a:t>Onvoldoende passende en betaalbare woningen (m2 + omgeving)</a:t>
            </a:r>
          </a:p>
          <a:p>
            <a:r>
              <a:rPr lang="nl-NL" sz="2000" dirty="0"/>
              <a:t>Onvoldoende structurele, duurzame zorg/ondersteuning (meerjarig beschikken)</a:t>
            </a:r>
          </a:p>
          <a:p>
            <a:pPr marL="0" indent="0">
              <a:buNone/>
            </a:pPr>
            <a:endParaRPr lang="nl-NL" sz="2000" dirty="0"/>
          </a:p>
          <a:p>
            <a:r>
              <a:rPr lang="nl-NL" sz="2000" dirty="0"/>
              <a:t>Onvoldoende passende woon/zorg combinaties:</a:t>
            </a:r>
          </a:p>
          <a:p>
            <a:pPr lvl="1"/>
            <a:r>
              <a:rPr lang="nl-NL" sz="1400" dirty="0"/>
              <a:t>Beschermd wonen (GGZ) bestaat nog wel, maar…</a:t>
            </a:r>
          </a:p>
          <a:p>
            <a:pPr lvl="1"/>
            <a:r>
              <a:rPr lang="nl-NL" sz="1400" dirty="0"/>
              <a:t>Waar is het aanbod (semi) collectief wonen voor andere groepen gebleven? </a:t>
            </a:r>
          </a:p>
          <a:p>
            <a:pPr lvl="2"/>
            <a:r>
              <a:rPr lang="nl-NL" sz="1400" dirty="0"/>
              <a:t>Training naar zelfstandig wonen</a:t>
            </a:r>
          </a:p>
          <a:p>
            <a:pPr lvl="2"/>
            <a:r>
              <a:rPr lang="nl-NL" sz="1400" dirty="0"/>
              <a:t>Logeren, deeltijd-wonen</a:t>
            </a:r>
          </a:p>
          <a:p>
            <a:pPr lvl="2"/>
            <a:r>
              <a:rPr lang="nl-NL" sz="1400" dirty="0"/>
              <a:t>Collectieve, ondersteunde woonvormen voor NAH, LVB, ASS, LG </a:t>
            </a:r>
            <a:r>
              <a:rPr lang="nl-NL" sz="1400" dirty="0" err="1"/>
              <a:t>etc</a:t>
            </a:r>
            <a:endParaRPr lang="nl-NL" sz="1400" dirty="0"/>
          </a:p>
          <a:p>
            <a:pPr lvl="2"/>
            <a:r>
              <a:rPr lang="nl-NL" sz="1400" dirty="0"/>
              <a:t>Ouderinitiatieven</a:t>
            </a:r>
          </a:p>
          <a:p>
            <a:pPr lvl="2"/>
            <a:r>
              <a:rPr lang="nl-NL" sz="1400" dirty="0"/>
              <a:t>Beleid </a:t>
            </a:r>
            <a:r>
              <a:rPr lang="nl-NL" sz="1400" dirty="0" err="1"/>
              <a:t>mbt</a:t>
            </a:r>
            <a:r>
              <a:rPr lang="nl-NL" sz="1400" dirty="0"/>
              <a:t> thuiswonende kinderen met een beperking (woningaanpassing)</a:t>
            </a:r>
          </a:p>
          <a:p>
            <a:pPr lvl="2"/>
            <a:endParaRPr lang="nl-NL" sz="1400" dirty="0"/>
          </a:p>
          <a:p>
            <a:r>
              <a:rPr lang="nl-NL" sz="2000" dirty="0"/>
              <a:t>Beperkte keuzemogelijkheden: uit huis, verhuizen, samenwonen, doorgroeien: </a:t>
            </a:r>
          </a:p>
          <a:p>
            <a:pPr lvl="1"/>
            <a:r>
              <a:rPr lang="nl-NL" sz="1400" dirty="0"/>
              <a:t>Staat of valt bij stabiele, duurzame beschikbaarheid van wonen MET zorg/ondersteuning</a:t>
            </a:r>
          </a:p>
          <a:p>
            <a:pPr marL="0" indent="0">
              <a:buNone/>
            </a:pPr>
            <a:endParaRPr lang="nl-NL" dirty="0"/>
          </a:p>
          <a:p>
            <a:endParaRPr lang="nl-NL" dirty="0"/>
          </a:p>
        </p:txBody>
      </p:sp>
      <p:pic>
        <p:nvPicPr>
          <p:cNvPr id="5" name="Afbeelding 4"/>
          <p:cNvPicPr>
            <a:picLocks noChangeAspect="1"/>
          </p:cNvPicPr>
          <p:nvPr/>
        </p:nvPicPr>
        <p:blipFill>
          <a:blip r:embed="rId2"/>
          <a:stretch>
            <a:fillRect/>
          </a:stretch>
        </p:blipFill>
        <p:spPr>
          <a:xfrm>
            <a:off x="8601876" y="2531555"/>
            <a:ext cx="3084843" cy="2048434"/>
          </a:xfrm>
          <a:prstGeom prst="rect">
            <a:avLst/>
          </a:prstGeom>
        </p:spPr>
      </p:pic>
    </p:spTree>
    <p:extLst>
      <p:ext uri="{BB962C8B-B14F-4D97-AF65-F5344CB8AC3E}">
        <p14:creationId xmlns:p14="http://schemas.microsoft.com/office/powerpoint/2010/main" val="1293901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pPr algn="ctr"/>
            <a:r>
              <a:rPr lang="nl-NL" b="1" dirty="0"/>
              <a:t>Naar inclusief wonen</a:t>
            </a:r>
          </a:p>
        </p:txBody>
      </p:sp>
      <p:sp>
        <p:nvSpPr>
          <p:cNvPr id="4" name="Tijdelijke aanduiding voor inhoud 3"/>
          <p:cNvSpPr>
            <a:spLocks noGrp="1"/>
          </p:cNvSpPr>
          <p:nvPr>
            <p:ph idx="1"/>
          </p:nvPr>
        </p:nvSpPr>
        <p:spPr>
          <a:xfrm>
            <a:off x="800792" y="1234757"/>
            <a:ext cx="10972800" cy="4525963"/>
          </a:xfrm>
        </p:spPr>
        <p:txBody>
          <a:bodyPr/>
          <a:lstStyle/>
          <a:p>
            <a:pPr marL="0" indent="0">
              <a:buNone/>
            </a:pPr>
            <a:r>
              <a:rPr lang="nl-NL" sz="2400" dirty="0"/>
              <a:t>Belang van integrale woon-zorg-visie:</a:t>
            </a:r>
          </a:p>
          <a:p>
            <a:pPr marL="0" indent="0">
              <a:buNone/>
            </a:pPr>
            <a:endParaRPr lang="nl-NL" sz="1800" dirty="0"/>
          </a:p>
          <a:p>
            <a:pPr marL="0" indent="0">
              <a:buNone/>
            </a:pPr>
            <a:r>
              <a:rPr lang="nl-NL" sz="1800" b="1" i="1" dirty="0"/>
              <a:t>Steen</a:t>
            </a:r>
            <a:endParaRPr lang="nl-NL" sz="1800" dirty="0"/>
          </a:p>
          <a:p>
            <a:r>
              <a:rPr lang="nl-NL" sz="1800" dirty="0"/>
              <a:t>Ruimte voor wooninitiatieven</a:t>
            </a:r>
          </a:p>
          <a:p>
            <a:r>
              <a:rPr lang="nl-NL" sz="1800" dirty="0"/>
              <a:t>Leefbare en zorgzame wijken en buurten</a:t>
            </a:r>
          </a:p>
          <a:p>
            <a:r>
              <a:rPr lang="nl-NL" sz="1800" dirty="0"/>
              <a:t>Toegankelijke woningen en woongebouwen</a:t>
            </a:r>
          </a:p>
          <a:p>
            <a:r>
              <a:rPr lang="nl-NL" sz="1800" dirty="0"/>
              <a:t>Samenwerking van alle partijen</a:t>
            </a:r>
          </a:p>
          <a:p>
            <a:r>
              <a:rPr lang="nl-NL" sz="1800" dirty="0"/>
              <a:t>Aandacht voor (brand)veiligheid</a:t>
            </a:r>
          </a:p>
          <a:p>
            <a:endParaRPr lang="nl-NL" sz="1800" dirty="0"/>
          </a:p>
          <a:p>
            <a:pPr marL="0" indent="0">
              <a:buNone/>
            </a:pPr>
            <a:r>
              <a:rPr lang="nl-NL" sz="1800" b="1" i="1" dirty="0"/>
              <a:t>Voorzieningen</a:t>
            </a:r>
            <a:r>
              <a:rPr lang="nl-NL" sz="1800" dirty="0"/>
              <a:t> </a:t>
            </a:r>
          </a:p>
          <a:p>
            <a:r>
              <a:rPr lang="nl-NL" sz="1800" dirty="0"/>
              <a:t>Levenslange, </a:t>
            </a:r>
            <a:r>
              <a:rPr lang="nl-NL" sz="1800" dirty="0" err="1"/>
              <a:t>levensbrede</a:t>
            </a:r>
            <a:r>
              <a:rPr lang="nl-NL" sz="1800" dirty="0"/>
              <a:t> op- en afschaalbare zorg- en ondersteuning </a:t>
            </a:r>
          </a:p>
          <a:p>
            <a:r>
              <a:rPr lang="nl-NL" sz="1800" dirty="0"/>
              <a:t>Alles doen wat nodig is om meedoen, autonomie en burgerschap mogelijk te maken </a:t>
            </a:r>
            <a:r>
              <a:rPr lang="nl-NL" sz="1800" dirty="0" err="1"/>
              <a:t>ohgv</a:t>
            </a:r>
            <a:r>
              <a:rPr lang="nl-NL" sz="1800" dirty="0"/>
              <a:t> onderwijs, arbeid, participatie, inkomen, vrije tijd, mobiliteit etc.</a:t>
            </a:r>
          </a:p>
          <a:p>
            <a:pPr marL="0" indent="0">
              <a:buNone/>
            </a:pPr>
            <a:endParaRPr lang="nl-NL" dirty="0"/>
          </a:p>
        </p:txBody>
      </p:sp>
      <p:pic>
        <p:nvPicPr>
          <p:cNvPr id="2" name="Afbeelding 1"/>
          <p:cNvPicPr>
            <a:picLocks noChangeAspect="1"/>
          </p:cNvPicPr>
          <p:nvPr/>
        </p:nvPicPr>
        <p:blipFill>
          <a:blip r:embed="rId2"/>
          <a:stretch>
            <a:fillRect/>
          </a:stretch>
        </p:blipFill>
        <p:spPr>
          <a:xfrm>
            <a:off x="7852128" y="1512915"/>
            <a:ext cx="3921464" cy="2766811"/>
          </a:xfrm>
          <a:prstGeom prst="rect">
            <a:avLst/>
          </a:prstGeom>
        </p:spPr>
      </p:pic>
    </p:spTree>
    <p:extLst>
      <p:ext uri="{BB962C8B-B14F-4D97-AF65-F5344CB8AC3E}">
        <p14:creationId xmlns:p14="http://schemas.microsoft.com/office/powerpoint/2010/main" val="199192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b="1" dirty="0"/>
              <a:t>Wonen met Zorg; een perspectief…</a:t>
            </a:r>
          </a:p>
        </p:txBody>
      </p:sp>
      <p:pic>
        <p:nvPicPr>
          <p:cNvPr id="5" name="Tijdelijke aanduiding voor inhoud 4"/>
          <p:cNvPicPr>
            <a:picLocks noGrp="1" noChangeAspect="1"/>
          </p:cNvPicPr>
          <p:nvPr>
            <p:ph idx="1"/>
          </p:nvPr>
        </p:nvPicPr>
        <p:blipFill>
          <a:blip r:embed="rId2"/>
          <a:stretch>
            <a:fillRect/>
          </a:stretch>
        </p:blipFill>
        <p:spPr>
          <a:xfrm>
            <a:off x="2693324" y="1006942"/>
            <a:ext cx="6592283" cy="5061349"/>
          </a:xfrm>
          <a:prstGeom prst="rect">
            <a:avLst/>
          </a:prstGeom>
        </p:spPr>
      </p:pic>
    </p:spTree>
    <p:extLst>
      <p:ext uri="{BB962C8B-B14F-4D97-AF65-F5344CB8AC3E}">
        <p14:creationId xmlns:p14="http://schemas.microsoft.com/office/powerpoint/2010/main" val="1330087347"/>
      </p:ext>
    </p:extLst>
  </p:cSld>
  <p:clrMapOvr>
    <a:masterClrMapping/>
  </p:clrMapOvr>
</p:sld>
</file>

<file path=ppt/theme/theme1.xml><?xml version="1.0" encoding="utf-8"?>
<a:theme xmlns:a="http://schemas.openxmlformats.org/drawingml/2006/main" name="1_Kantoorthema">
  <a:themeElements>
    <a:clrScheme name="Iederin">
      <a:dk1>
        <a:srgbClr val="000000"/>
      </a:dk1>
      <a:lt1>
        <a:sysClr val="window" lastClr="FFFFFF"/>
      </a:lt1>
      <a:dk2>
        <a:srgbClr val="483427"/>
      </a:dk2>
      <a:lt2>
        <a:srgbClr val="FFFFFF"/>
      </a:lt2>
      <a:accent1>
        <a:srgbClr val="483427"/>
      </a:accent1>
      <a:accent2>
        <a:srgbClr val="F9CBD2"/>
      </a:accent2>
      <a:accent3>
        <a:srgbClr val="F9C295"/>
      </a:accent3>
      <a:accent4>
        <a:srgbClr val="FED27A"/>
      </a:accent4>
      <a:accent5>
        <a:srgbClr val="D1E8DF"/>
      </a:accent5>
      <a:accent6>
        <a:srgbClr val="BCDCF5"/>
      </a:accent6>
      <a:hlink>
        <a:srgbClr val="C9DB85"/>
      </a:hlink>
      <a:folHlink>
        <a:srgbClr val="48342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4C2A82CE4D114BB41C8B0F8B1DF518" ma:contentTypeVersion="13" ma:contentTypeDescription="Een nieuw document maken." ma:contentTypeScope="" ma:versionID="ca733af24b9654555df952491ee1ab7c">
  <xsd:schema xmlns:xsd="http://www.w3.org/2001/XMLSchema" xmlns:xs="http://www.w3.org/2001/XMLSchema" xmlns:p="http://schemas.microsoft.com/office/2006/metadata/properties" xmlns:ns2="ac27c4d5-235b-44a5-894a-4b2f192a6f48" xmlns:ns3="a7d10d6d-d9c1-4ac8-93aa-5e09aa93ea89" targetNamespace="http://schemas.microsoft.com/office/2006/metadata/properties" ma:root="true" ma:fieldsID="0e7242b05af80d8d3ca2857edf8c8967" ns2:_="" ns3:_="">
    <xsd:import namespace="ac27c4d5-235b-44a5-894a-4b2f192a6f48"/>
    <xsd:import namespace="a7d10d6d-d9c1-4ac8-93aa-5e09aa93ea8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27c4d5-235b-44a5-894a-4b2f192a6f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9335dfd9-dbd5-420c-97dc-2c1de66f0a7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7d10d6d-d9c1-4ac8-93aa-5e09aa93ea8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8a84c46-dd25-46aa-a625-d642f6608fe8}" ma:internalName="TaxCatchAll" ma:showField="CatchAllData" ma:web="a7d10d6d-d9c1-4ac8-93aa-5e09aa93ea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6FE933-3882-4260-8E5A-F0A8A4236C88}"/>
</file>

<file path=customXml/itemProps2.xml><?xml version="1.0" encoding="utf-8"?>
<ds:datastoreItem xmlns:ds="http://schemas.openxmlformats.org/officeDocument/2006/customXml" ds:itemID="{482C2169-518C-4ABD-810A-0EB333391B1E}"/>
</file>

<file path=docProps/app.xml><?xml version="1.0" encoding="utf-8"?>
<Properties xmlns="http://schemas.openxmlformats.org/officeDocument/2006/extended-properties" xmlns:vt="http://schemas.openxmlformats.org/officeDocument/2006/docPropsVTypes">
  <TotalTime>184</TotalTime>
  <Words>408</Words>
  <Application>Microsoft Office PowerPoint</Application>
  <PresentationFormat>Breedbeeld</PresentationFormat>
  <Paragraphs>55</Paragraphs>
  <Slides>8</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8</vt:i4>
      </vt:variant>
    </vt:vector>
  </HeadingPairs>
  <TitlesOfParts>
    <vt:vector size="12" baseType="lpstr">
      <vt:lpstr>Arial</vt:lpstr>
      <vt:lpstr>Calibri</vt:lpstr>
      <vt:lpstr>Verdana</vt:lpstr>
      <vt:lpstr>1_Kantoorthema</vt:lpstr>
      <vt:lpstr>Wonen met Zorg…</vt:lpstr>
      <vt:lpstr>Een levenslange, levensbrede beperking?</vt:lpstr>
      <vt:lpstr>Opdracht VN-Verdrag</vt:lpstr>
      <vt:lpstr>Artikel 19 VN Verdrag</vt:lpstr>
      <vt:lpstr>Goed wonen =</vt:lpstr>
      <vt:lpstr>Wonen met Zorg; knelpunten</vt:lpstr>
      <vt:lpstr>Naar inclusief wonen</vt:lpstr>
      <vt:lpstr>Wonen met Zorg; een perspectief…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Wonen is……..</dc:title>
  <dc:creator>Anneke van der Vlist</dc:creator>
  <cp:lastModifiedBy>Monique Peltenburg</cp:lastModifiedBy>
  <cp:revision>21</cp:revision>
  <cp:lastPrinted>2019-06-20T16:17:34Z</cp:lastPrinted>
  <dcterms:created xsi:type="dcterms:W3CDTF">2019-06-19T12:55:58Z</dcterms:created>
  <dcterms:modified xsi:type="dcterms:W3CDTF">2019-12-02T07:46:26Z</dcterms:modified>
</cp:coreProperties>
</file>