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7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9"/>
  </p:notesMasterIdLst>
  <p:sldIdLst>
    <p:sldId id="293" r:id="rId2"/>
    <p:sldId id="300" r:id="rId3"/>
    <p:sldId id="275" r:id="rId4"/>
    <p:sldId id="296" r:id="rId5"/>
    <p:sldId id="301" r:id="rId6"/>
    <p:sldId id="302" r:id="rId7"/>
    <p:sldId id="303" r:id="rId8"/>
    <p:sldId id="315" r:id="rId9"/>
    <p:sldId id="308" r:id="rId10"/>
    <p:sldId id="310" r:id="rId11"/>
    <p:sldId id="311" r:id="rId12"/>
    <p:sldId id="312" r:id="rId13"/>
    <p:sldId id="313" r:id="rId14"/>
    <p:sldId id="317" r:id="rId15"/>
    <p:sldId id="307" r:id="rId16"/>
    <p:sldId id="316" r:id="rId17"/>
    <p:sldId id="299" r:id="rId18"/>
  </p:sldIdLst>
  <p:sldSz cx="9144000" cy="5143500" type="screen16x9"/>
  <p:notesSz cx="6864350" cy="9996488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364" autoAdjust="0"/>
  </p:normalViewPr>
  <p:slideViewPr>
    <p:cSldViewPr snapToGrid="0" snapToObjects="1">
      <p:cViewPr varScale="1">
        <p:scale>
          <a:sx n="130" d="100"/>
          <a:sy n="130" d="100"/>
        </p:scale>
        <p:origin x="672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47" d="100"/>
          <a:sy n="47" d="100"/>
        </p:scale>
        <p:origin x="2784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2208DA-BE3D-E641-9C09-B830087950F6}" type="doc">
      <dgm:prSet loTypeId="urn:microsoft.com/office/officeart/2009/3/layout/StepUpProcess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0AF57A44-4E6C-EA48-A9EA-C4355B052886}">
      <dgm:prSet phldrT="[Tekst]"/>
      <dgm:spPr/>
      <dgm:t>
        <a:bodyPr/>
        <a:lstStyle/>
        <a:p>
          <a:r>
            <a:rPr lang="nl-NL" dirty="0"/>
            <a:t>Professionals leren maatwerk te leveren en te legitimeren</a:t>
          </a:r>
        </a:p>
      </dgm:t>
    </dgm:pt>
    <dgm:pt modelId="{D0638FAA-B527-014A-8E3B-0022996A30A8}" type="parTrans" cxnId="{7C609BFD-487D-284F-A297-56F2A5FE5023}">
      <dgm:prSet/>
      <dgm:spPr/>
      <dgm:t>
        <a:bodyPr/>
        <a:lstStyle/>
        <a:p>
          <a:endParaRPr lang="nl-NL"/>
        </a:p>
      </dgm:t>
    </dgm:pt>
    <dgm:pt modelId="{A72DC2B4-3CA8-C34D-AD95-ED35BB81351D}" type="sibTrans" cxnId="{7C609BFD-487D-284F-A297-56F2A5FE5023}">
      <dgm:prSet/>
      <dgm:spPr/>
      <dgm:t>
        <a:bodyPr/>
        <a:lstStyle/>
        <a:p>
          <a:endParaRPr lang="nl-NL"/>
        </a:p>
      </dgm:t>
    </dgm:pt>
    <dgm:pt modelId="{BEAC5DA6-E221-3E4A-93A5-B4B9E3E405F8}">
      <dgm:prSet phldrT="[Tekst]"/>
      <dgm:spPr/>
      <dgm:t>
        <a:bodyPr/>
        <a:lstStyle/>
        <a:p>
          <a:r>
            <a:rPr lang="nl-NL" dirty="0"/>
            <a:t>Organisatie gericht op maatwerk</a:t>
          </a:r>
        </a:p>
      </dgm:t>
    </dgm:pt>
    <dgm:pt modelId="{19BF03AD-3DB1-CC48-91E5-903C7BF98618}" type="parTrans" cxnId="{6F669203-0232-5945-8511-4494D5E3EDED}">
      <dgm:prSet/>
      <dgm:spPr/>
      <dgm:t>
        <a:bodyPr/>
        <a:lstStyle/>
        <a:p>
          <a:endParaRPr lang="nl-NL"/>
        </a:p>
      </dgm:t>
    </dgm:pt>
    <dgm:pt modelId="{239DFD80-B45C-4847-B8E0-07F01F36F208}" type="sibTrans" cxnId="{6F669203-0232-5945-8511-4494D5E3EDED}">
      <dgm:prSet/>
      <dgm:spPr/>
      <dgm:t>
        <a:bodyPr/>
        <a:lstStyle/>
        <a:p>
          <a:endParaRPr lang="nl-NL"/>
        </a:p>
      </dgm:t>
    </dgm:pt>
    <dgm:pt modelId="{784ABDCE-84E1-5345-9C52-A5ED5D868257}">
      <dgm:prSet phldrT="[Tekst]"/>
      <dgm:spPr/>
      <dgm:t>
        <a:bodyPr/>
        <a:lstStyle/>
        <a:p>
          <a:r>
            <a:rPr lang="nl-NL" dirty="0"/>
            <a:t>Ecosysteem gericht op maatwerk</a:t>
          </a:r>
        </a:p>
      </dgm:t>
    </dgm:pt>
    <dgm:pt modelId="{37F00DF6-6EC0-194A-ABDF-C21B18ECAC36}" type="parTrans" cxnId="{A524832E-C10C-B447-A988-6D0424DA3110}">
      <dgm:prSet/>
      <dgm:spPr/>
      <dgm:t>
        <a:bodyPr/>
        <a:lstStyle/>
        <a:p>
          <a:endParaRPr lang="nl-NL"/>
        </a:p>
      </dgm:t>
    </dgm:pt>
    <dgm:pt modelId="{8F88D6FB-3858-EA46-850E-A7C8197D5049}" type="sibTrans" cxnId="{A524832E-C10C-B447-A988-6D0424DA3110}">
      <dgm:prSet/>
      <dgm:spPr/>
      <dgm:t>
        <a:bodyPr/>
        <a:lstStyle/>
        <a:p>
          <a:endParaRPr lang="nl-NL"/>
        </a:p>
      </dgm:t>
    </dgm:pt>
    <dgm:pt modelId="{616DCCE3-EEB5-974F-BA1E-692C8D735E18}" type="pres">
      <dgm:prSet presAssocID="{4C2208DA-BE3D-E641-9C09-B830087950F6}" presName="rootnode" presStyleCnt="0">
        <dgm:presLayoutVars>
          <dgm:chMax/>
          <dgm:chPref/>
          <dgm:dir/>
          <dgm:animLvl val="lvl"/>
        </dgm:presLayoutVars>
      </dgm:prSet>
      <dgm:spPr/>
    </dgm:pt>
    <dgm:pt modelId="{CC7271A3-64EB-D741-9A7F-698D574BFB8A}" type="pres">
      <dgm:prSet presAssocID="{0AF57A44-4E6C-EA48-A9EA-C4355B052886}" presName="composite" presStyleCnt="0"/>
      <dgm:spPr/>
    </dgm:pt>
    <dgm:pt modelId="{F5544ABC-1821-454E-A05A-81C65483DF61}" type="pres">
      <dgm:prSet presAssocID="{0AF57A44-4E6C-EA48-A9EA-C4355B052886}" presName="LShape" presStyleLbl="alignNode1" presStyleIdx="0" presStyleCnt="5"/>
      <dgm:spPr/>
    </dgm:pt>
    <dgm:pt modelId="{53A78A07-D42E-634E-A813-20C4E18C9506}" type="pres">
      <dgm:prSet presAssocID="{0AF57A44-4E6C-EA48-A9EA-C4355B052886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7CD9DBBB-9EB5-A745-B129-2D184562E2F8}" type="pres">
      <dgm:prSet presAssocID="{0AF57A44-4E6C-EA48-A9EA-C4355B052886}" presName="Triangle" presStyleLbl="alignNode1" presStyleIdx="1" presStyleCnt="5"/>
      <dgm:spPr/>
    </dgm:pt>
    <dgm:pt modelId="{9C53D023-168C-004B-A92E-3356678CD1FA}" type="pres">
      <dgm:prSet presAssocID="{A72DC2B4-3CA8-C34D-AD95-ED35BB81351D}" presName="sibTrans" presStyleCnt="0"/>
      <dgm:spPr/>
    </dgm:pt>
    <dgm:pt modelId="{DD4A86E9-0DDE-7146-9C01-E1D70D4FA917}" type="pres">
      <dgm:prSet presAssocID="{A72DC2B4-3CA8-C34D-AD95-ED35BB81351D}" presName="space" presStyleCnt="0"/>
      <dgm:spPr/>
    </dgm:pt>
    <dgm:pt modelId="{9C153713-4E15-4849-A7DB-1E73C230512F}" type="pres">
      <dgm:prSet presAssocID="{BEAC5DA6-E221-3E4A-93A5-B4B9E3E405F8}" presName="composite" presStyleCnt="0"/>
      <dgm:spPr/>
    </dgm:pt>
    <dgm:pt modelId="{4F5A3CF7-6516-C64C-9989-580C4F479EDC}" type="pres">
      <dgm:prSet presAssocID="{BEAC5DA6-E221-3E4A-93A5-B4B9E3E405F8}" presName="LShape" presStyleLbl="alignNode1" presStyleIdx="2" presStyleCnt="5"/>
      <dgm:spPr/>
    </dgm:pt>
    <dgm:pt modelId="{E84261E5-BEC5-B542-8D92-F4AED6580457}" type="pres">
      <dgm:prSet presAssocID="{BEAC5DA6-E221-3E4A-93A5-B4B9E3E405F8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7367D143-F1CA-2740-8962-7F17B090F104}" type="pres">
      <dgm:prSet presAssocID="{BEAC5DA6-E221-3E4A-93A5-B4B9E3E405F8}" presName="Triangle" presStyleLbl="alignNode1" presStyleIdx="3" presStyleCnt="5"/>
      <dgm:spPr/>
    </dgm:pt>
    <dgm:pt modelId="{1A62743A-1374-F245-8001-F3D77DA089C7}" type="pres">
      <dgm:prSet presAssocID="{239DFD80-B45C-4847-B8E0-07F01F36F208}" presName="sibTrans" presStyleCnt="0"/>
      <dgm:spPr/>
    </dgm:pt>
    <dgm:pt modelId="{1F26D99E-6FB6-9A4B-9CEF-9C0400790AFB}" type="pres">
      <dgm:prSet presAssocID="{239DFD80-B45C-4847-B8E0-07F01F36F208}" presName="space" presStyleCnt="0"/>
      <dgm:spPr/>
    </dgm:pt>
    <dgm:pt modelId="{25700B7F-C82C-CC48-9D77-30AC885B39B9}" type="pres">
      <dgm:prSet presAssocID="{784ABDCE-84E1-5345-9C52-A5ED5D868257}" presName="composite" presStyleCnt="0"/>
      <dgm:spPr/>
    </dgm:pt>
    <dgm:pt modelId="{45CADB83-F194-4442-B67B-B6366F523601}" type="pres">
      <dgm:prSet presAssocID="{784ABDCE-84E1-5345-9C52-A5ED5D868257}" presName="LShape" presStyleLbl="alignNode1" presStyleIdx="4" presStyleCnt="5"/>
      <dgm:spPr/>
    </dgm:pt>
    <dgm:pt modelId="{65529BA3-0781-4348-8ADE-5A43066D8D36}" type="pres">
      <dgm:prSet presAssocID="{784ABDCE-84E1-5345-9C52-A5ED5D868257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6F669203-0232-5945-8511-4494D5E3EDED}" srcId="{4C2208DA-BE3D-E641-9C09-B830087950F6}" destId="{BEAC5DA6-E221-3E4A-93A5-B4B9E3E405F8}" srcOrd="1" destOrd="0" parTransId="{19BF03AD-3DB1-CC48-91E5-903C7BF98618}" sibTransId="{239DFD80-B45C-4847-B8E0-07F01F36F208}"/>
    <dgm:cxn modelId="{A524832E-C10C-B447-A988-6D0424DA3110}" srcId="{4C2208DA-BE3D-E641-9C09-B830087950F6}" destId="{784ABDCE-84E1-5345-9C52-A5ED5D868257}" srcOrd="2" destOrd="0" parTransId="{37F00DF6-6EC0-194A-ABDF-C21B18ECAC36}" sibTransId="{8F88D6FB-3858-EA46-850E-A7C8197D5049}"/>
    <dgm:cxn modelId="{BD7BF03A-07B4-0341-B963-8B5DDE0878DB}" type="presOf" srcId="{4C2208DA-BE3D-E641-9C09-B830087950F6}" destId="{616DCCE3-EEB5-974F-BA1E-692C8D735E18}" srcOrd="0" destOrd="0" presId="urn:microsoft.com/office/officeart/2009/3/layout/StepUpProcess"/>
    <dgm:cxn modelId="{DA639E5D-1840-7F4D-8F38-C909799846BF}" type="presOf" srcId="{784ABDCE-84E1-5345-9C52-A5ED5D868257}" destId="{65529BA3-0781-4348-8ADE-5A43066D8D36}" srcOrd="0" destOrd="0" presId="urn:microsoft.com/office/officeart/2009/3/layout/StepUpProcess"/>
    <dgm:cxn modelId="{B9355EAD-EB85-A44F-9CC3-784A6A58ECE1}" type="presOf" srcId="{BEAC5DA6-E221-3E4A-93A5-B4B9E3E405F8}" destId="{E84261E5-BEC5-B542-8D92-F4AED6580457}" srcOrd="0" destOrd="0" presId="urn:microsoft.com/office/officeart/2009/3/layout/StepUpProcess"/>
    <dgm:cxn modelId="{1BA6A0AE-157E-274F-9870-8DD51E5879CB}" type="presOf" srcId="{0AF57A44-4E6C-EA48-A9EA-C4355B052886}" destId="{53A78A07-D42E-634E-A813-20C4E18C9506}" srcOrd="0" destOrd="0" presId="urn:microsoft.com/office/officeart/2009/3/layout/StepUpProcess"/>
    <dgm:cxn modelId="{7C609BFD-487D-284F-A297-56F2A5FE5023}" srcId="{4C2208DA-BE3D-E641-9C09-B830087950F6}" destId="{0AF57A44-4E6C-EA48-A9EA-C4355B052886}" srcOrd="0" destOrd="0" parTransId="{D0638FAA-B527-014A-8E3B-0022996A30A8}" sibTransId="{A72DC2B4-3CA8-C34D-AD95-ED35BB81351D}"/>
    <dgm:cxn modelId="{F538D863-3BB5-8247-A958-8D30FF83750B}" type="presParOf" srcId="{616DCCE3-EEB5-974F-BA1E-692C8D735E18}" destId="{CC7271A3-64EB-D741-9A7F-698D574BFB8A}" srcOrd="0" destOrd="0" presId="urn:microsoft.com/office/officeart/2009/3/layout/StepUpProcess"/>
    <dgm:cxn modelId="{0241AA02-F040-1D4C-A7FE-D5890C207A11}" type="presParOf" srcId="{CC7271A3-64EB-D741-9A7F-698D574BFB8A}" destId="{F5544ABC-1821-454E-A05A-81C65483DF61}" srcOrd="0" destOrd="0" presId="urn:microsoft.com/office/officeart/2009/3/layout/StepUpProcess"/>
    <dgm:cxn modelId="{1FD2160B-EB1D-D44A-A25D-C36AD8FE21B9}" type="presParOf" srcId="{CC7271A3-64EB-D741-9A7F-698D574BFB8A}" destId="{53A78A07-D42E-634E-A813-20C4E18C9506}" srcOrd="1" destOrd="0" presId="urn:microsoft.com/office/officeart/2009/3/layout/StepUpProcess"/>
    <dgm:cxn modelId="{0A16D794-2D7E-8847-AA0E-97EB41DD0818}" type="presParOf" srcId="{CC7271A3-64EB-D741-9A7F-698D574BFB8A}" destId="{7CD9DBBB-9EB5-A745-B129-2D184562E2F8}" srcOrd="2" destOrd="0" presId="urn:microsoft.com/office/officeart/2009/3/layout/StepUpProcess"/>
    <dgm:cxn modelId="{B375E285-7603-B443-955D-7DD1816BF64C}" type="presParOf" srcId="{616DCCE3-EEB5-974F-BA1E-692C8D735E18}" destId="{9C53D023-168C-004B-A92E-3356678CD1FA}" srcOrd="1" destOrd="0" presId="urn:microsoft.com/office/officeart/2009/3/layout/StepUpProcess"/>
    <dgm:cxn modelId="{1904DB90-304D-9A48-A1DE-DF5B4EDCA3FD}" type="presParOf" srcId="{9C53D023-168C-004B-A92E-3356678CD1FA}" destId="{DD4A86E9-0DDE-7146-9C01-E1D70D4FA917}" srcOrd="0" destOrd="0" presId="urn:microsoft.com/office/officeart/2009/3/layout/StepUpProcess"/>
    <dgm:cxn modelId="{AEF16267-97B7-6945-9118-580A6E86DF22}" type="presParOf" srcId="{616DCCE3-EEB5-974F-BA1E-692C8D735E18}" destId="{9C153713-4E15-4849-A7DB-1E73C230512F}" srcOrd="2" destOrd="0" presId="urn:microsoft.com/office/officeart/2009/3/layout/StepUpProcess"/>
    <dgm:cxn modelId="{0BFE3AD5-0C0C-054F-84EB-84A23C4F1AC4}" type="presParOf" srcId="{9C153713-4E15-4849-A7DB-1E73C230512F}" destId="{4F5A3CF7-6516-C64C-9989-580C4F479EDC}" srcOrd="0" destOrd="0" presId="urn:microsoft.com/office/officeart/2009/3/layout/StepUpProcess"/>
    <dgm:cxn modelId="{6AE3C2C5-3F5E-6E44-B95F-A64DBD8C2D09}" type="presParOf" srcId="{9C153713-4E15-4849-A7DB-1E73C230512F}" destId="{E84261E5-BEC5-B542-8D92-F4AED6580457}" srcOrd="1" destOrd="0" presId="urn:microsoft.com/office/officeart/2009/3/layout/StepUpProcess"/>
    <dgm:cxn modelId="{658015CB-C01C-7D4C-A3C8-5F7FB621617D}" type="presParOf" srcId="{9C153713-4E15-4849-A7DB-1E73C230512F}" destId="{7367D143-F1CA-2740-8962-7F17B090F104}" srcOrd="2" destOrd="0" presId="urn:microsoft.com/office/officeart/2009/3/layout/StepUpProcess"/>
    <dgm:cxn modelId="{E64A7269-3701-FD48-8555-55A66F71A5DE}" type="presParOf" srcId="{616DCCE3-EEB5-974F-BA1E-692C8D735E18}" destId="{1A62743A-1374-F245-8001-F3D77DA089C7}" srcOrd="3" destOrd="0" presId="urn:microsoft.com/office/officeart/2009/3/layout/StepUpProcess"/>
    <dgm:cxn modelId="{55A2C539-1A55-6E48-B4D7-19B11547F55B}" type="presParOf" srcId="{1A62743A-1374-F245-8001-F3D77DA089C7}" destId="{1F26D99E-6FB6-9A4B-9CEF-9C0400790AFB}" srcOrd="0" destOrd="0" presId="urn:microsoft.com/office/officeart/2009/3/layout/StepUpProcess"/>
    <dgm:cxn modelId="{9D93082A-B240-D94E-A05B-D564D0D7753E}" type="presParOf" srcId="{616DCCE3-EEB5-974F-BA1E-692C8D735E18}" destId="{25700B7F-C82C-CC48-9D77-30AC885B39B9}" srcOrd="4" destOrd="0" presId="urn:microsoft.com/office/officeart/2009/3/layout/StepUpProcess"/>
    <dgm:cxn modelId="{14D1355A-F64C-E049-A720-AB69D08D0E7A}" type="presParOf" srcId="{25700B7F-C82C-CC48-9D77-30AC885B39B9}" destId="{45CADB83-F194-4442-B67B-B6366F523601}" srcOrd="0" destOrd="0" presId="urn:microsoft.com/office/officeart/2009/3/layout/StepUpProcess"/>
    <dgm:cxn modelId="{98ABACD1-811E-3A43-A748-D1C5FA6CC5C9}" type="presParOf" srcId="{25700B7F-C82C-CC48-9D77-30AC885B39B9}" destId="{65529BA3-0781-4348-8ADE-5A43066D8D36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544ABC-1821-454E-A05A-81C65483DF61}">
      <dsp:nvSpPr>
        <dsp:cNvPr id="0" name=""/>
        <dsp:cNvSpPr/>
      </dsp:nvSpPr>
      <dsp:spPr>
        <a:xfrm rot="5400000">
          <a:off x="369518" y="1452990"/>
          <a:ext cx="1108275" cy="1844144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3A78A07-D42E-634E-A813-20C4E18C9506}">
      <dsp:nvSpPr>
        <dsp:cNvPr id="0" name=""/>
        <dsp:cNvSpPr/>
      </dsp:nvSpPr>
      <dsp:spPr>
        <a:xfrm>
          <a:off x="184519" y="2003992"/>
          <a:ext cx="1664904" cy="14593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dirty="0"/>
            <a:t>Professionals leren maatwerk te leveren en te legitimeren</a:t>
          </a:r>
        </a:p>
      </dsp:txBody>
      <dsp:txXfrm>
        <a:off x="184519" y="2003992"/>
        <a:ext cx="1664904" cy="1459386"/>
      </dsp:txXfrm>
    </dsp:sp>
    <dsp:sp modelId="{7CD9DBBB-9EB5-A745-B129-2D184562E2F8}">
      <dsp:nvSpPr>
        <dsp:cNvPr id="0" name=""/>
        <dsp:cNvSpPr/>
      </dsp:nvSpPr>
      <dsp:spPr>
        <a:xfrm>
          <a:off x="1535291" y="1317222"/>
          <a:ext cx="314132" cy="31413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5A3CF7-6516-C64C-9989-580C4F479EDC}">
      <dsp:nvSpPr>
        <dsp:cNvPr id="0" name=""/>
        <dsp:cNvSpPr/>
      </dsp:nvSpPr>
      <dsp:spPr>
        <a:xfrm rot="5400000">
          <a:off x="2407686" y="948643"/>
          <a:ext cx="1108275" cy="1844144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4261E5-BEC5-B542-8D92-F4AED6580457}">
      <dsp:nvSpPr>
        <dsp:cNvPr id="0" name=""/>
        <dsp:cNvSpPr/>
      </dsp:nvSpPr>
      <dsp:spPr>
        <a:xfrm>
          <a:off x="2222687" y="1499645"/>
          <a:ext cx="1664904" cy="14593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dirty="0"/>
            <a:t>Organisatie gericht op maatwerk</a:t>
          </a:r>
        </a:p>
      </dsp:txBody>
      <dsp:txXfrm>
        <a:off x="2222687" y="1499645"/>
        <a:ext cx="1664904" cy="1459386"/>
      </dsp:txXfrm>
    </dsp:sp>
    <dsp:sp modelId="{7367D143-F1CA-2740-8962-7F17B090F104}">
      <dsp:nvSpPr>
        <dsp:cNvPr id="0" name=""/>
        <dsp:cNvSpPr/>
      </dsp:nvSpPr>
      <dsp:spPr>
        <a:xfrm>
          <a:off x="3573459" y="812875"/>
          <a:ext cx="314132" cy="31413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CADB83-F194-4442-B67B-B6366F523601}">
      <dsp:nvSpPr>
        <dsp:cNvPr id="0" name=""/>
        <dsp:cNvSpPr/>
      </dsp:nvSpPr>
      <dsp:spPr>
        <a:xfrm rot="5400000">
          <a:off x="4445854" y="444297"/>
          <a:ext cx="1108275" cy="1844144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5529BA3-0781-4348-8ADE-5A43066D8D36}">
      <dsp:nvSpPr>
        <dsp:cNvPr id="0" name=""/>
        <dsp:cNvSpPr/>
      </dsp:nvSpPr>
      <dsp:spPr>
        <a:xfrm>
          <a:off x="4260856" y="995299"/>
          <a:ext cx="1664904" cy="14593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dirty="0"/>
            <a:t>Ecosysteem gericht op maatwerk</a:t>
          </a:r>
        </a:p>
      </dsp:txBody>
      <dsp:txXfrm>
        <a:off x="4260856" y="995299"/>
        <a:ext cx="1664904" cy="14593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DFE70912-1E1B-42BD-8BFB-F928CE9DFF4F}" type="datetimeFigureOut">
              <a:rPr lang="nl-NL" smtClean="0"/>
              <a:t>2-12-2019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4400" cy="3373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6435" y="4810810"/>
            <a:ext cx="5491480" cy="3936117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5561BD0D-DF48-458E-9DF3-968C8FF192C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0419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Oorzaken: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NL" dirty="0"/>
              <a:t>Te weinig betaalbare woningen beschikbaar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NL" dirty="0"/>
              <a:t>Vraag</a:t>
            </a:r>
            <a:r>
              <a:rPr lang="nl-NL" baseline="0" dirty="0"/>
              <a:t> en aanbod komen onvoldoende bij elkaar</a:t>
            </a:r>
            <a:endParaRPr lang="nl-NL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nl-NL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1/3 van de ruim 200 City Deal casussen in Utrecht gaat over knelpunten rond wonen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BD0D-DF48-458E-9DF3-968C8FF192C1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2219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Casus pieter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BD0D-DF48-458E-9DF3-968C8FF192C1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5827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Casus wietplantage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BD0D-DF48-458E-9DF3-968C8FF192C1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7518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Gezin rolstoelwoning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BD0D-DF48-458E-9DF3-968C8FF192C1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4492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Gezin rolstoelwoning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BD0D-DF48-458E-9DF3-968C8FF192C1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44928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1144059" y="749737"/>
            <a:ext cx="4576233" cy="3748683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Let</a:t>
            </a:r>
            <a:r>
              <a:rPr lang="nl-NL" baseline="0" dirty="0"/>
              <a:t> op: er zijn wachtlijsten dus weer nieuwe instroom. Op korte termijn is dit geen besparing op zorgkosten, wel op uitvoeringskosten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40A59-5404-47D6-B4CF-2A131E61BA25}" type="slidenum">
              <a:rPr lang="nl-NL" altLang="nl-NL" smtClean="0"/>
              <a:pPr/>
              <a:t>9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641188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Oorzaken: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NL" dirty="0"/>
              <a:t>Te weinig betaalbare woningen beschikbaar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NL" dirty="0"/>
              <a:t>Vraag</a:t>
            </a:r>
            <a:r>
              <a:rPr lang="nl-NL" baseline="0" dirty="0"/>
              <a:t> en aanbod komen onvoldoende bij elkaar</a:t>
            </a:r>
            <a:endParaRPr lang="nl-NL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nl-NL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1/3 van de ruim 200 City Deal casussen in Utrecht gaat over knelpunten rond wonen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BD0D-DF48-458E-9DF3-968C8FF192C1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2219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003" y="512350"/>
            <a:ext cx="1803010" cy="179699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20000" y="252000"/>
            <a:ext cx="6120000" cy="2316214"/>
          </a:xfrm>
        </p:spPr>
        <p:txBody>
          <a:bodyPr lIns="0" tIns="0" rIns="0" bIns="0" anchor="ctr" anchorCtr="0"/>
          <a:lstStyle>
            <a:lvl1pPr algn="l">
              <a:lnSpc>
                <a:spcPts val="5200"/>
              </a:lnSpc>
              <a:defRPr b="1">
                <a:solidFill>
                  <a:schemeClr val="accent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3456000" y="2568214"/>
            <a:ext cx="5328000" cy="1524840"/>
          </a:xfrm>
        </p:spPr>
        <p:txBody>
          <a:bodyPr lIns="0" tIns="0" rIns="0" bIns="0" anchor="ctr" anchorCtr="0"/>
          <a:lstStyle>
            <a:lvl1pPr marL="0" indent="0" algn="l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pic>
        <p:nvPicPr>
          <p:cNvPr id="12" name="Afbeelding 11" descr="Coverontwerp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20000"/>
            <a:ext cx="2880000" cy="2557064"/>
          </a:xfrm>
          <a:prstGeom prst="rect">
            <a:avLst/>
          </a:prstGeom>
        </p:spPr>
      </p:pic>
      <p:sp>
        <p:nvSpPr>
          <p:cNvPr id="15" name="Rechthoek 14"/>
          <p:cNvSpPr/>
          <p:nvPr userDrawn="1"/>
        </p:nvSpPr>
        <p:spPr>
          <a:xfrm>
            <a:off x="7156628" y="4267200"/>
            <a:ext cx="1685637" cy="7573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9048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4AA26-19D1-6848-8BE6-1AA953A614BC}" type="datetimeFigureOut">
              <a:rPr lang="nl-NL" smtClean="0"/>
              <a:t>2-12-2019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18581-6608-E94C-8DDC-5426A7A043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6895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4AA26-19D1-6848-8BE6-1AA953A614BC}" type="datetimeFigureOut">
              <a:rPr lang="nl-NL" smtClean="0"/>
              <a:t>2-12-2019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18581-6608-E94C-8DDC-5426A7A043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5958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4AA26-19D1-6848-8BE6-1AA953A614BC}" type="datetimeFigureOut">
              <a:rPr lang="nl-NL" smtClean="0"/>
              <a:t>2-12-2019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18581-6608-E94C-8DDC-5426A7A043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8028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ard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 marL="288000" indent="-144000">
              <a:defRPr/>
            </a:lvl4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>
                <a:solidFill>
                  <a:srgbClr val="989992"/>
                </a:solidFill>
              </a:rPr>
              <a:t>Titel</a:t>
            </a:r>
            <a:r>
              <a:rPr lang="en-US" dirty="0">
                <a:solidFill>
                  <a:srgbClr val="989992"/>
                </a:solidFill>
              </a:rPr>
              <a:t> van </a:t>
            </a:r>
            <a:r>
              <a:rPr lang="en-US" dirty="0" err="1">
                <a:solidFill>
                  <a:srgbClr val="989992"/>
                </a:solidFill>
              </a:rPr>
              <a:t>presentatie</a:t>
            </a:r>
            <a:endParaRPr lang="en-US" dirty="0">
              <a:solidFill>
                <a:srgbClr val="98999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78C8836-85B9-824F-8B2E-A1A20194586C}" type="slidenum">
              <a:rPr lang="en-US">
                <a:solidFill>
                  <a:srgbClr val="1294BB"/>
                </a:solidFill>
              </a:rPr>
              <a:pPr/>
              <a:t>‹nr.›</a:t>
            </a:fld>
            <a:endParaRPr lang="en-US">
              <a:solidFill>
                <a:srgbClr val="1294BB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552" y="267494"/>
            <a:ext cx="748883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763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720000" y="252000"/>
            <a:ext cx="7992000" cy="85725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0000" y="1259999"/>
            <a:ext cx="7992000" cy="36008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4AA26-19D1-6848-8BE6-1AA953A614BC}" type="datetimeFigureOut">
              <a:rPr lang="nl-NL" smtClean="0"/>
              <a:t>2-12-2019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18581-6608-E94C-8DDC-5426A7A04341}" type="slidenum">
              <a:rPr lang="nl-NL" smtClean="0"/>
              <a:t>‹nr.›</a:t>
            </a:fld>
            <a:endParaRPr lang="nl-NL"/>
          </a:p>
        </p:txBody>
      </p:sp>
      <p:pic>
        <p:nvPicPr>
          <p:cNvPr id="8" name="Afbeelding 7" descr="Typo thema.pn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545" y="4404623"/>
            <a:ext cx="1508455" cy="51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978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  <p:sldLayoutId id="2147483667" r:id="rId4"/>
    <p:sldLayoutId id="2147483668" r:id="rId5"/>
  </p:sldLayoutIdLst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chemeClr val="accent2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nl/url?sa=i&amp;rct=j&amp;q=&amp;esrc=s&amp;source=images&amp;cd=&amp;ved=2ahUKEwjDssyVrr7iAhUGPFAKHSe9AS4QjRx6BAgBEAU&amp;url=https://nl.depositphotos.com/239841474/stockillustratie-zwarte-lijn-pictogram-voor-dialyse.html&amp;psig=AOvVaw2F7FzMJQzynOFxMyeepUrU&amp;ust=1559137555703492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nl/url?sa=i&amp;rct=j&amp;q=&amp;esrc=s&amp;source=images&amp;cd=&amp;cad=rja&amp;uact=8&amp;ved=2ahUKEwjwuZbyrb7iAhXKJFAKHebHDEsQjRx6BAgBEAU&amp;url=https://www.veiligheidsbord.nl/p/3132/veiligheidsborden/verbodsborden/verbodsbord-drugs-verboden/&amp;psig=AOvVaw22vSIqss94vHqr6mBlMvxE&amp;ust=1559137422741068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nl/url?sa=i&amp;rct=j&amp;q=&amp;esrc=s&amp;source=images&amp;cd=&amp;ved=2ahUKEwiUvZv4rr7iAhXPblAKHWx_AGcQjRx6BAgBEAU&amp;url=https://nl.123rf.com/photo_60042788_handicap-rolstoel-handicap-ge%C3%AFsoleerde-flat-icoon-met-zwarte-en-witte-kleuren-.html&amp;psig=AOvVaw0V-TOoYBjOnRio3Jmk33s0&amp;ust=1559137757704589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pieterhilhorst@gmail.com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Woonzorgen &amp; zorgkosten</a:t>
            </a:r>
            <a:br>
              <a:rPr lang="nl-NL" dirty="0"/>
            </a:br>
            <a:endParaRPr lang="nl-NL" sz="28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NDSD, 21 juni 2019</a:t>
            </a:r>
          </a:p>
        </p:txBody>
      </p:sp>
    </p:spTree>
    <p:extLst>
      <p:ext uri="{BB962C8B-B14F-4D97-AF65-F5344CB8AC3E}">
        <p14:creationId xmlns:p14="http://schemas.microsoft.com/office/powerpoint/2010/main" val="2283536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669799BC-9A30-B344-8E23-9B9391399B4D}"/>
              </a:ext>
            </a:extLst>
          </p:cNvPr>
          <p:cNvSpPr txBox="1"/>
          <p:nvPr/>
        </p:nvSpPr>
        <p:spPr>
          <a:xfrm>
            <a:off x="522515" y="427511"/>
            <a:ext cx="80870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rgbClr val="FF0000"/>
                </a:solidFill>
              </a:rPr>
              <a:t>Waar?</a:t>
            </a:r>
          </a:p>
          <a:p>
            <a:endParaRPr lang="nl-NL" dirty="0">
              <a:solidFill>
                <a:prstClr val="black"/>
              </a:solidFill>
            </a:endParaRPr>
          </a:p>
          <a:p>
            <a:endParaRPr lang="nl-NL" dirty="0">
              <a:solidFill>
                <a:prstClr val="black"/>
              </a:solidFill>
            </a:endParaRPr>
          </a:p>
          <a:p>
            <a:endParaRPr lang="nl-NL" dirty="0">
              <a:solidFill>
                <a:prstClr val="black"/>
              </a:solidFill>
            </a:endParaRPr>
          </a:p>
          <a:p>
            <a:endParaRPr lang="nl-NL" dirty="0">
              <a:solidFill>
                <a:prstClr val="black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E15810-3C8D-C241-9C1E-E052021B7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402" y="712518"/>
            <a:ext cx="3215466" cy="379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29A7B75A-0372-A74C-9045-9CDEB7A6B4DE}"/>
              </a:ext>
            </a:extLst>
          </p:cNvPr>
          <p:cNvSpPr txBox="1"/>
          <p:nvPr/>
        </p:nvSpPr>
        <p:spPr>
          <a:xfrm>
            <a:off x="2750038" y="378643"/>
            <a:ext cx="12331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b="1" dirty="0">
                <a:solidFill>
                  <a:prstClr val="black"/>
                </a:solidFill>
              </a:rPr>
              <a:t>Leeuwarden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178F72D-DAEF-3540-B53D-6A4930252F54}"/>
              </a:ext>
            </a:extLst>
          </p:cNvPr>
          <p:cNvSpPr txBox="1"/>
          <p:nvPr/>
        </p:nvSpPr>
        <p:spPr>
          <a:xfrm>
            <a:off x="2035013" y="1384385"/>
            <a:ext cx="9535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b="1" dirty="0">
                <a:solidFill>
                  <a:prstClr val="black"/>
                </a:solidFill>
              </a:rPr>
              <a:t>Zaanstad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CDA4DD7C-0D0C-394C-B7AF-C61A703982DE}"/>
              </a:ext>
            </a:extLst>
          </p:cNvPr>
          <p:cNvSpPr txBox="1"/>
          <p:nvPr/>
        </p:nvSpPr>
        <p:spPr>
          <a:xfrm>
            <a:off x="1675780" y="1878012"/>
            <a:ext cx="11760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b="1" dirty="0">
                <a:solidFill>
                  <a:prstClr val="black"/>
                </a:solidFill>
              </a:rPr>
              <a:t>Amsterdam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8C48FB1E-30BB-0D48-9109-0224D6DE6268}"/>
              </a:ext>
            </a:extLst>
          </p:cNvPr>
          <p:cNvSpPr txBox="1"/>
          <p:nvPr/>
        </p:nvSpPr>
        <p:spPr>
          <a:xfrm>
            <a:off x="1276874" y="2441512"/>
            <a:ext cx="10038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b="1" dirty="0">
                <a:solidFill>
                  <a:prstClr val="black"/>
                </a:solidFill>
              </a:rPr>
              <a:t>Den Haag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D96FF0E3-3CD7-4847-A362-9D3067267ADD}"/>
              </a:ext>
            </a:extLst>
          </p:cNvPr>
          <p:cNvSpPr txBox="1"/>
          <p:nvPr/>
        </p:nvSpPr>
        <p:spPr>
          <a:xfrm>
            <a:off x="1138063" y="3095947"/>
            <a:ext cx="6030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b="1" dirty="0">
                <a:solidFill>
                  <a:prstClr val="black"/>
                </a:solidFill>
              </a:rPr>
              <a:t>Delft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F032638-4CDC-F444-9720-178E5ACE36D9}"/>
              </a:ext>
            </a:extLst>
          </p:cNvPr>
          <p:cNvSpPr txBox="1"/>
          <p:nvPr/>
        </p:nvSpPr>
        <p:spPr>
          <a:xfrm>
            <a:off x="6555133" y="2328831"/>
            <a:ext cx="9893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b="1" dirty="0">
                <a:solidFill>
                  <a:prstClr val="black"/>
                </a:solidFill>
              </a:rPr>
              <a:t>Enschede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7AD6A3F0-8D4C-7C41-8795-7A31B983E0F9}"/>
              </a:ext>
            </a:extLst>
          </p:cNvPr>
          <p:cNvSpPr txBox="1"/>
          <p:nvPr/>
        </p:nvSpPr>
        <p:spPr>
          <a:xfrm>
            <a:off x="5743917" y="3265224"/>
            <a:ext cx="7753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b="1" dirty="0">
                <a:solidFill>
                  <a:prstClr val="black"/>
                </a:solidFill>
              </a:rPr>
              <a:t>Tilburg</a:t>
            </a:r>
          </a:p>
        </p:txBody>
      </p: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73F16363-251B-EF4B-8EE6-0E021AAB4C7A}"/>
              </a:ext>
            </a:extLst>
          </p:cNvPr>
          <p:cNvCxnSpPr>
            <a:cxnSpLocks/>
          </p:cNvCxnSpPr>
          <p:nvPr/>
        </p:nvCxnSpPr>
        <p:spPr>
          <a:xfrm>
            <a:off x="3740727" y="777786"/>
            <a:ext cx="1033154" cy="42997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met pijl 14">
            <a:extLst>
              <a:ext uri="{FF2B5EF4-FFF2-40B4-BE49-F238E27FC236}">
                <a16:creationId xmlns:a16="http://schemas.microsoft.com/office/drawing/2014/main" id="{2248578A-565F-B54B-81FD-3C13949B24F8}"/>
              </a:ext>
            </a:extLst>
          </p:cNvPr>
          <p:cNvCxnSpPr>
            <a:cxnSpLocks/>
          </p:cNvCxnSpPr>
          <p:nvPr/>
        </p:nvCxnSpPr>
        <p:spPr>
          <a:xfrm>
            <a:off x="2920691" y="1667497"/>
            <a:ext cx="1062505" cy="42788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met pijl 17">
            <a:extLst>
              <a:ext uri="{FF2B5EF4-FFF2-40B4-BE49-F238E27FC236}">
                <a16:creationId xmlns:a16="http://schemas.microsoft.com/office/drawing/2014/main" id="{16233C06-C0FD-6E4C-A7BD-10F825F81BB7}"/>
              </a:ext>
            </a:extLst>
          </p:cNvPr>
          <p:cNvCxnSpPr>
            <a:cxnSpLocks/>
          </p:cNvCxnSpPr>
          <p:nvPr/>
        </p:nvCxnSpPr>
        <p:spPr>
          <a:xfrm>
            <a:off x="2921330" y="2095383"/>
            <a:ext cx="1061866" cy="556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chte verbindingslijn met pijl 20">
            <a:extLst>
              <a:ext uri="{FF2B5EF4-FFF2-40B4-BE49-F238E27FC236}">
                <a16:creationId xmlns:a16="http://schemas.microsoft.com/office/drawing/2014/main" id="{3D28C446-4150-7A4D-B535-D43A5B5F88E3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2280675" y="2610789"/>
            <a:ext cx="1280032" cy="13258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chte verbindingslijn met pijl 23">
            <a:extLst>
              <a:ext uri="{FF2B5EF4-FFF2-40B4-BE49-F238E27FC236}">
                <a16:creationId xmlns:a16="http://schemas.microsoft.com/office/drawing/2014/main" id="{98C8F1B8-5792-4B4D-9C49-6C1F10EC9694}"/>
              </a:ext>
            </a:extLst>
          </p:cNvPr>
          <p:cNvCxnSpPr>
            <a:cxnSpLocks/>
          </p:cNvCxnSpPr>
          <p:nvPr/>
        </p:nvCxnSpPr>
        <p:spPr>
          <a:xfrm flipV="1">
            <a:off x="1772452" y="2863685"/>
            <a:ext cx="1788255" cy="38074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echte verbindingslijn met pijl 28">
            <a:extLst>
              <a:ext uri="{FF2B5EF4-FFF2-40B4-BE49-F238E27FC236}">
                <a16:creationId xmlns:a16="http://schemas.microsoft.com/office/drawing/2014/main" id="{4F154AAC-CF31-6946-9366-A4BB41A00B70}"/>
              </a:ext>
            </a:extLst>
          </p:cNvPr>
          <p:cNvCxnSpPr>
            <a:cxnSpLocks/>
            <a:stCxn id="11" idx="1"/>
          </p:cNvCxnSpPr>
          <p:nvPr/>
        </p:nvCxnSpPr>
        <p:spPr>
          <a:xfrm flipH="1" flipV="1">
            <a:off x="5569527" y="2289045"/>
            <a:ext cx="985606" cy="20906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echte verbindingslijn met pijl 32">
            <a:extLst>
              <a:ext uri="{FF2B5EF4-FFF2-40B4-BE49-F238E27FC236}">
                <a16:creationId xmlns:a16="http://schemas.microsoft.com/office/drawing/2014/main" id="{7586C84E-6542-8E47-9754-F8A7ECDE455A}"/>
              </a:ext>
            </a:extLst>
          </p:cNvPr>
          <p:cNvCxnSpPr>
            <a:cxnSpLocks/>
          </p:cNvCxnSpPr>
          <p:nvPr/>
        </p:nvCxnSpPr>
        <p:spPr>
          <a:xfrm flipH="1" flipV="1">
            <a:off x="4123481" y="3265224"/>
            <a:ext cx="1620436" cy="20685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kstvak 19">
            <a:extLst>
              <a:ext uri="{FF2B5EF4-FFF2-40B4-BE49-F238E27FC236}">
                <a16:creationId xmlns:a16="http://schemas.microsoft.com/office/drawing/2014/main" id="{D707837B-8B33-124B-B582-FEB24185C9E0}"/>
              </a:ext>
            </a:extLst>
          </p:cNvPr>
          <p:cNvSpPr txBox="1"/>
          <p:nvPr/>
        </p:nvSpPr>
        <p:spPr>
          <a:xfrm>
            <a:off x="6703460" y="2913606"/>
            <a:ext cx="8296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b="1" dirty="0">
                <a:solidFill>
                  <a:prstClr val="black"/>
                </a:solidFill>
              </a:rPr>
              <a:t>Utrecht</a:t>
            </a:r>
          </a:p>
        </p:txBody>
      </p:sp>
      <p:cxnSp>
        <p:nvCxnSpPr>
          <p:cNvPr id="22" name="Rechte verbindingslijn met pijl 21">
            <a:extLst>
              <a:ext uri="{FF2B5EF4-FFF2-40B4-BE49-F238E27FC236}">
                <a16:creationId xmlns:a16="http://schemas.microsoft.com/office/drawing/2014/main" id="{0694CC7B-E3F5-4844-BBE5-EC2E262DB6B5}"/>
              </a:ext>
            </a:extLst>
          </p:cNvPr>
          <p:cNvCxnSpPr>
            <a:cxnSpLocks/>
            <a:stCxn id="20" idx="1"/>
          </p:cNvCxnSpPr>
          <p:nvPr/>
        </p:nvCxnSpPr>
        <p:spPr>
          <a:xfrm flipH="1" flipV="1">
            <a:off x="4194956" y="2680450"/>
            <a:ext cx="2508504" cy="40243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377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730757" y="867889"/>
          <a:ext cx="5927344" cy="4275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8429" y="439264"/>
            <a:ext cx="7992000" cy="857250"/>
          </a:xfrm>
        </p:spPr>
        <p:txBody>
          <a:bodyPr>
            <a:normAutofit/>
          </a:bodyPr>
          <a:lstStyle/>
          <a:p>
            <a:r>
              <a:rPr lang="nl-NL" sz="3200" dirty="0"/>
              <a:t>City Deal: drie ordes van leren</a:t>
            </a:r>
          </a:p>
        </p:txBody>
      </p:sp>
    </p:spTree>
    <p:extLst>
      <p:ext uri="{BB962C8B-B14F-4D97-AF65-F5344CB8AC3E}">
        <p14:creationId xmlns:p14="http://schemas.microsoft.com/office/powerpoint/2010/main" val="4118397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Rode lijnen in casuïstiek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59588" y="1109250"/>
            <a:ext cx="5241753" cy="83326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nl-NL" sz="7200" b="1" u="sng" dirty="0"/>
              <a:t>Instroom</a:t>
            </a:r>
            <a:r>
              <a:rPr lang="nl-NL" sz="7200" dirty="0"/>
              <a:t>: mensen die in beschermd wonen of een maatschappelijke opvang terecht komen terwijl ze een woning zoeken.</a:t>
            </a:r>
          </a:p>
          <a:p>
            <a:endParaRPr lang="nl-NL" sz="72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endParaRPr lang="nl-NL" dirty="0"/>
          </a:p>
        </p:txBody>
      </p:sp>
      <p:pic>
        <p:nvPicPr>
          <p:cNvPr id="4" name="Afbeelding 1" descr="Schermafdruk 2019-02-13 14.05.2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5" t="22218" r="36186" b="31398"/>
          <a:stretch>
            <a:fillRect/>
          </a:stretch>
        </p:blipFill>
        <p:spPr bwMode="auto">
          <a:xfrm>
            <a:off x="959588" y="1836374"/>
            <a:ext cx="4562676" cy="2561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vak 4"/>
          <p:cNvSpPr txBox="1"/>
          <p:nvPr/>
        </p:nvSpPr>
        <p:spPr>
          <a:xfrm>
            <a:off x="959588" y="4280615"/>
            <a:ext cx="61734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u="sng" dirty="0"/>
              <a:t>Uitstroom: </a:t>
            </a:r>
            <a:r>
              <a:rPr lang="nl-NL" dirty="0"/>
              <a:t>mensen die in een zorgvoorziening zitten, maar niet kunnen uitstromen.</a:t>
            </a:r>
          </a:p>
          <a:p>
            <a:endParaRPr lang="nl-NL" dirty="0"/>
          </a:p>
        </p:txBody>
      </p:sp>
      <p:sp>
        <p:nvSpPr>
          <p:cNvPr id="6" name="Tekstvak 5"/>
          <p:cNvSpPr txBox="1"/>
          <p:nvPr/>
        </p:nvSpPr>
        <p:spPr>
          <a:xfrm>
            <a:off x="5522264" y="2116788"/>
            <a:ext cx="349238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u="sng" dirty="0"/>
              <a:t>Niet passend vast: </a:t>
            </a:r>
            <a:r>
              <a:rPr lang="nl-NL" dirty="0"/>
              <a:t>door een life event wonen mensen niet meer passend, maar er is geen geld/ geen geschikt aanbod om te verhuizen.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08397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Voorbeeld instroom</a:t>
            </a:r>
          </a:p>
        </p:txBody>
      </p:sp>
      <p:pic>
        <p:nvPicPr>
          <p:cNvPr id="2050" name="Picture 2" descr="Afbeeldingsresultaat voor pictogram nierdialyse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" t="9895" r="-131" b="19764"/>
          <a:stretch/>
        </p:blipFill>
        <p:spPr bwMode="auto">
          <a:xfrm>
            <a:off x="2292106" y="1266092"/>
            <a:ext cx="3514974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58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Voorbeeld uitstroom</a:t>
            </a:r>
          </a:p>
        </p:txBody>
      </p:sp>
      <p:pic>
        <p:nvPicPr>
          <p:cNvPr id="1026" name="Picture 2" descr="Afbeeldingsresultaat voor pictogram wiet verbode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014" y="888877"/>
            <a:ext cx="3362325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8591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Voorbeeld niet passend vast</a:t>
            </a:r>
          </a:p>
        </p:txBody>
      </p:sp>
      <p:pic>
        <p:nvPicPr>
          <p:cNvPr id="3076" name="Picture 4" descr="Afbeeldingsresultaat voor pictogram rolstoel zwart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982" y="1109250"/>
            <a:ext cx="3362325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5172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Zaanstad: analyse 100 duurste huishoudens</a:t>
            </a:r>
          </a:p>
        </p:txBody>
      </p:sp>
      <p:pic>
        <p:nvPicPr>
          <p:cNvPr id="3" name="Afbeelding 2" descr="zaanstad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589" y="1452497"/>
            <a:ext cx="4612213" cy="306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270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800" dirty="0"/>
              <a:t>Kosten en besparing bij doorstroom van 30 personen</a:t>
            </a:r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9036292"/>
              </p:ext>
            </p:extLst>
          </p:nvPr>
        </p:nvGraphicFramePr>
        <p:xfrm>
          <a:off x="467543" y="1200156"/>
          <a:ext cx="8219256" cy="320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1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95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50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21494">
                <a:tc>
                  <a:txBody>
                    <a:bodyPr/>
                    <a:lstStyle/>
                    <a:p>
                      <a:pPr algn="l" fontAlgn="b"/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Huidige kosten</a:t>
                      </a: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Korte termijn effect</a:t>
                      </a:r>
                      <a:r>
                        <a:rPr lang="nl-NL" sz="11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Lange termijn effect</a:t>
                      </a: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b="1" i="0" u="none" strike="noStrike" dirty="0">
                          <a:solidFill>
                            <a:srgbClr val="7030A0"/>
                          </a:solidFill>
                          <a:effectLst/>
                          <a:latin typeface="Arial"/>
                        </a:rPr>
                        <a:t>Besparing korte termijn</a:t>
                      </a: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b="1" i="0" u="none" strike="noStrike" dirty="0">
                          <a:solidFill>
                            <a:srgbClr val="7030A0"/>
                          </a:solidFill>
                          <a:effectLst/>
                          <a:latin typeface="Arial"/>
                        </a:rPr>
                        <a:t>Besparing langere termijn</a:t>
                      </a:r>
                    </a:p>
                  </a:txBody>
                  <a:tcPr marL="9525" marR="9525" marT="7144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7144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044"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beschermd</a:t>
                      </a:r>
                      <a:r>
                        <a:rPr lang="nl-NL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wonen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495.000</a:t>
                      </a: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369.500</a:t>
                      </a: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215.600</a:t>
                      </a: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/>
                        </a:rPr>
                        <a:t>125.500</a:t>
                      </a: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b="0" i="0" u="none" strike="noStrike">
                          <a:solidFill>
                            <a:srgbClr val="7030A0"/>
                          </a:solidFill>
                          <a:effectLst/>
                          <a:latin typeface="Arial"/>
                        </a:rPr>
                        <a:t>279.400</a:t>
                      </a:r>
                    </a:p>
                  </a:txBody>
                  <a:tcPr marL="9525" marR="9525" marT="7144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nl-NL" sz="11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nl-NL" sz="11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nl-NL" sz="11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7144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 pleegzorg</a:t>
                      </a: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75.000</a:t>
                      </a: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73.400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marL="0" marR="0" indent="0" algn="r" defTabSz="914378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71.200</a:t>
                      </a: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/>
                        </a:rPr>
                        <a:t>1.600</a:t>
                      </a: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b="0" i="0" u="none" strike="noStrike">
                          <a:solidFill>
                            <a:srgbClr val="7030A0"/>
                          </a:solidFill>
                          <a:effectLst/>
                          <a:latin typeface="Arial"/>
                        </a:rPr>
                        <a:t>3.800</a:t>
                      </a:r>
                    </a:p>
                  </a:txBody>
                  <a:tcPr marL="9525" marR="9525" marT="7144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044"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 jongeren in instelling</a:t>
                      </a: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360.000</a:t>
                      </a: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73.400</a:t>
                      </a: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37.800</a:t>
                      </a: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/>
                        </a:rPr>
                        <a:t>286.600</a:t>
                      </a: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b="0" i="0" u="none" strike="noStrike">
                          <a:solidFill>
                            <a:srgbClr val="7030A0"/>
                          </a:solidFill>
                          <a:effectLst/>
                          <a:latin typeface="Arial"/>
                        </a:rPr>
                        <a:t>322.200</a:t>
                      </a:r>
                    </a:p>
                  </a:txBody>
                  <a:tcPr marL="9525" marR="9525" marT="7144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1494"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maatschappelijke</a:t>
                      </a:r>
                      <a:r>
                        <a:rPr lang="nl-NL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opvang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385.000</a:t>
                      </a: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146.800</a:t>
                      </a: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23.400</a:t>
                      </a: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/>
                        </a:rPr>
                        <a:t>238.200</a:t>
                      </a: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b="0" i="0" u="none" strike="noStrike">
                          <a:solidFill>
                            <a:srgbClr val="7030A0"/>
                          </a:solidFill>
                          <a:effectLst/>
                          <a:latin typeface="Arial"/>
                        </a:rPr>
                        <a:t>361.600</a:t>
                      </a:r>
                    </a:p>
                  </a:txBody>
                  <a:tcPr marL="9525" marR="9525" marT="7144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7144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044"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Totaal 30 personen</a:t>
                      </a: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€ 1.315.000</a:t>
                      </a: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€ 663.100</a:t>
                      </a: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€ 348.000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b="1" i="0" u="none" strike="noStrike" dirty="0">
                          <a:solidFill>
                            <a:srgbClr val="7030A0"/>
                          </a:solidFill>
                          <a:effectLst/>
                          <a:latin typeface="Arial"/>
                        </a:rPr>
                        <a:t>€ 651.900</a:t>
                      </a: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b="1" i="0" u="none" strike="noStrike" dirty="0">
                          <a:solidFill>
                            <a:srgbClr val="7030A0"/>
                          </a:solidFill>
                          <a:effectLst/>
                          <a:latin typeface="Arial"/>
                        </a:rPr>
                        <a:t>€ 967.000</a:t>
                      </a:r>
                    </a:p>
                  </a:txBody>
                  <a:tcPr marL="9525" marR="9525" marT="7144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6408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Kosten uitvoering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552" y="1275613"/>
            <a:ext cx="7452000" cy="3129409"/>
          </a:xfrm>
        </p:spPr>
        <p:txBody>
          <a:bodyPr>
            <a:noAutofit/>
          </a:bodyPr>
          <a:lstStyle/>
          <a:p>
            <a:r>
              <a:rPr lang="nl-NL" sz="1800" b="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Vaak 5 tot 8 uur bezig met een woonzorgvraag</a:t>
            </a:r>
          </a:p>
          <a:p>
            <a:r>
              <a:rPr lang="nl-NL" sz="1800" b="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Woonvraagstuk 30% van de caseload bij de helft van de regisseurs dus bij 100 fte is 15 fte bezig met woonzorgvraag</a:t>
            </a:r>
          </a:p>
          <a:p>
            <a:r>
              <a:rPr lang="nl-NL" sz="1800" b="0" dirty="0">
                <a:solidFill>
                  <a:srgbClr val="FF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1fte kost € 80.000, maal 15 = € 1,2 </a:t>
            </a:r>
            <a:r>
              <a:rPr lang="nl-NL" sz="1800" b="0" dirty="0" err="1">
                <a:solidFill>
                  <a:srgbClr val="FF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endParaRPr lang="nl-NL" sz="1800" b="0" dirty="0">
              <a:solidFill>
                <a:srgbClr val="FF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sz="1800" b="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Momenteel (al enkele maanden) 3 adviseurs uitvoering fulltime bezig met woonzorg (</a:t>
            </a:r>
            <a:r>
              <a:rPr lang="nl-NL" sz="1800" b="0" dirty="0">
                <a:solidFill>
                  <a:srgbClr val="FF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3x € 80.000= € 240.000 </a:t>
            </a:r>
            <a:r>
              <a:rPr lang="nl-NL" sz="1800" b="0" dirty="0" err="1">
                <a:solidFill>
                  <a:srgbClr val="FF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pj</a:t>
            </a:r>
            <a:r>
              <a:rPr lang="nl-NL" sz="1800" b="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nl-NL" sz="1800" b="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Totaal 9 adviseurs uitvoering die (deels) woonzorgvragen behandelen. </a:t>
            </a:r>
          </a:p>
          <a:p>
            <a:pPr marL="0" indent="0">
              <a:buNone/>
            </a:pPr>
            <a:r>
              <a:rPr lang="nl-NL" sz="1800" b="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Stel: helft minder bezig met woonzorgvragen, </a:t>
            </a:r>
            <a:r>
              <a:rPr lang="nl-NL" sz="1800" b="0" dirty="0">
                <a:solidFill>
                  <a:srgbClr val="FF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 besparing €720.000</a:t>
            </a:r>
            <a:endParaRPr lang="nl-NL" sz="1800" b="0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9275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l-NL" dirty="0"/>
              <a:t>Een tijdelijke woning kost € 60.000 per jaar, geen kosten gemeente</a:t>
            </a:r>
          </a:p>
          <a:p>
            <a:r>
              <a:rPr lang="nl-NL" dirty="0"/>
              <a:t>Ambtelijke begeleidingskosten 2ft voor 2 jaar</a:t>
            </a:r>
          </a:p>
          <a:p>
            <a:r>
              <a:rPr lang="nl-NL" dirty="0"/>
              <a:t>Ambtelijke kosten vervolgoplossing tijdelijke woningen</a:t>
            </a:r>
          </a:p>
          <a:p>
            <a:r>
              <a:rPr lang="nl-NL" dirty="0"/>
              <a:t>Onrendabele top -  € 15.000 per woning</a:t>
            </a:r>
          </a:p>
          <a:p>
            <a:r>
              <a:rPr lang="nl-NL" dirty="0"/>
              <a:t>Community building</a:t>
            </a:r>
          </a:p>
          <a:p>
            <a:endParaRPr lang="nl-NL" dirty="0"/>
          </a:p>
          <a:p>
            <a:r>
              <a:rPr lang="nl-NL" dirty="0"/>
              <a:t>Totaal € 255.000 per jaar in eerste 2 jaar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579899E-3AA2-4FA8-AA44-B77D63EA6254}" type="slidenum">
              <a:rPr lang="en-US" altLang="nl-NL" smtClean="0"/>
              <a:pPr/>
              <a:t>11</a:t>
            </a:fld>
            <a:endParaRPr lang="en-US" altLang="nl-NL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Kosten (tijdelijke) woningen</a:t>
            </a:r>
          </a:p>
        </p:txBody>
      </p:sp>
    </p:spTree>
    <p:extLst>
      <p:ext uri="{BB962C8B-B14F-4D97-AF65-F5344CB8AC3E}">
        <p14:creationId xmlns:p14="http://schemas.microsoft.com/office/powerpoint/2010/main" val="2278772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5396628"/>
              </p:ext>
            </p:extLst>
          </p:nvPr>
        </p:nvGraphicFramePr>
        <p:xfrm>
          <a:off x="1115616" y="1147951"/>
          <a:ext cx="6336704" cy="1567815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0944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73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4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9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08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6705">
                <a:tc>
                  <a:txBody>
                    <a:bodyPr/>
                    <a:lstStyle/>
                    <a:p>
                      <a:pPr algn="l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1" u="none" strike="noStrike" dirty="0">
                          <a:effectLst/>
                        </a:rPr>
                        <a:t>Kosten wonen</a:t>
                      </a:r>
                      <a:endParaRPr lang="nl-N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1" u="none" strike="noStrike" dirty="0">
                          <a:effectLst/>
                        </a:rPr>
                        <a:t>Baten zorg </a:t>
                      </a:r>
                      <a:endParaRPr lang="nl-N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1" u="none" strike="noStrike" dirty="0">
                          <a:effectLst/>
                        </a:rPr>
                        <a:t>Baten uitvoering</a:t>
                      </a:r>
                      <a:endParaRPr lang="nl-N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1" u="none" strike="noStrike" dirty="0">
                          <a:effectLst/>
                        </a:rPr>
                        <a:t>Verschil </a:t>
                      </a:r>
                      <a:endParaRPr lang="nl-N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1e 2 jaar</a:t>
                      </a:r>
                      <a:endParaRPr lang="nl-NL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000" u="none" strike="noStrike">
                          <a:effectLst/>
                        </a:rPr>
                        <a:t>€ 510.000</a:t>
                      </a:r>
                      <a:endParaRPr lang="nl-NL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000" u="none" strike="noStrike">
                          <a:effectLst/>
                        </a:rPr>
                        <a:t>€ 1.304.000</a:t>
                      </a:r>
                      <a:endParaRPr lang="nl-NL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000" u="none" strike="noStrike">
                          <a:effectLst/>
                        </a:rPr>
                        <a:t>€ 350.000</a:t>
                      </a:r>
                      <a:endParaRPr lang="nl-NL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 algn="l" fontAlgn="b"/>
                      <a:endParaRPr lang="nl-NL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000" u="none" strike="noStrike">
                          <a:effectLst/>
                        </a:rPr>
                        <a:t>€ 1.144.000</a:t>
                      </a:r>
                      <a:endParaRPr lang="nl-NL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nl-NL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3 t/m 5 jaar </a:t>
                      </a:r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000" u="none" strike="noStrike">
                          <a:effectLst/>
                        </a:rPr>
                        <a:t>€ 385.000</a:t>
                      </a:r>
                      <a:endParaRPr lang="nl-NL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000" u="none" strike="noStrike">
                          <a:effectLst/>
                        </a:rPr>
                        <a:t>€ 1.815.000</a:t>
                      </a:r>
                      <a:endParaRPr lang="nl-NL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000" u="none" strike="noStrike">
                          <a:effectLst/>
                        </a:rPr>
                        <a:t>€ 720.000</a:t>
                      </a:r>
                      <a:endParaRPr lang="nl-NL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 algn="l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000" u="none" strike="noStrike" dirty="0">
                          <a:effectLst/>
                        </a:rPr>
                        <a:t>€ 2.150.000</a:t>
                      </a:r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ijdelijke aanduiding voor dia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579899E-3AA2-4FA8-AA44-B77D63EA6254}" type="slidenum">
              <a:rPr lang="en-US" altLang="nl-NL" smtClean="0"/>
              <a:pPr/>
              <a:t>12</a:t>
            </a:fld>
            <a:endParaRPr lang="en-US" altLang="nl-NL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Businesscase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1043608" y="2715766"/>
            <a:ext cx="6480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nl-NL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nl-NL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NL" sz="1600" dirty="0"/>
              <a:t>Op korte termijn weer nieuwe instroom, streven naar geleidelijke afbouw intramurale capaciteit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NL" sz="1600" dirty="0"/>
              <a:t>Kosten bij derden (</a:t>
            </a:r>
            <a:r>
              <a:rPr lang="nl-NL" sz="1600" dirty="0" err="1"/>
              <a:t>vb</a:t>
            </a:r>
            <a:r>
              <a:rPr lang="nl-NL" sz="1600" dirty="0"/>
              <a:t> corporaties) hoog, draagt de gemeente meer bij? </a:t>
            </a:r>
          </a:p>
        </p:txBody>
      </p:sp>
    </p:spTree>
    <p:extLst>
      <p:ext uri="{BB962C8B-B14F-4D97-AF65-F5344CB8AC3E}">
        <p14:creationId xmlns:p14="http://schemas.microsoft.com/office/powerpoint/2010/main" val="1585454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8C8836-85B9-824F-8B2E-A1A20194586C}" type="slidenum">
              <a:rPr lang="en-US" smtClean="0">
                <a:solidFill>
                  <a:srgbClr val="1294BB"/>
                </a:solidFill>
              </a:rPr>
              <a:pPr/>
              <a:t>13</a:t>
            </a:fld>
            <a:endParaRPr lang="en-US">
              <a:solidFill>
                <a:srgbClr val="1294BB"/>
              </a:solidFill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Conclusie Zaanstad 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solidFill>
            <a:schemeClr val="accent3"/>
          </a:solidFill>
        </p:spPr>
        <p:txBody>
          <a:bodyPr/>
          <a:lstStyle/>
          <a:p>
            <a:r>
              <a:rPr lang="nl-NL" sz="1800" dirty="0"/>
              <a:t>Schaarste aan passende woonruimte werkt kosten opdrijvend in het maatschappelijk domein, zowel op zorgkosten als op uitvoeringscapaciteit. </a:t>
            </a:r>
          </a:p>
          <a:p>
            <a:r>
              <a:rPr lang="nl-NL" sz="1800" dirty="0" err="1"/>
              <a:t>Ambulantisering</a:t>
            </a:r>
            <a:r>
              <a:rPr lang="nl-NL" sz="1800" dirty="0"/>
              <a:t> en </a:t>
            </a:r>
            <a:r>
              <a:rPr lang="nl-NL" sz="1800" dirty="0" err="1"/>
              <a:t>extramuralisering</a:t>
            </a:r>
            <a:r>
              <a:rPr lang="nl-NL" sz="1800" dirty="0"/>
              <a:t> van diverse kwetsbare groepen stagneert, wachtlijstproblematiek verergert</a:t>
            </a:r>
          </a:p>
          <a:p>
            <a:r>
              <a:rPr lang="nl-NL" sz="1800" dirty="0"/>
              <a:t>Het vraagstuk is niet binnen het maatschappelijk domein op te lossen en vraagt intensieve samenwerking met het stedelijk domein (op alle lagen (uitvoering, beleid en management) )</a:t>
            </a:r>
          </a:p>
          <a:p>
            <a:pPr marL="285750" indent="-285750">
              <a:buFontTx/>
              <a:buChar char="-"/>
            </a:pPr>
            <a:endParaRPr lang="nl-NL" sz="1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906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Oplossingsrichtingen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59588" y="1109250"/>
            <a:ext cx="5241753" cy="83326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nl-NL" sz="7200" b="1" u="sng" dirty="0">
                <a:solidFill>
                  <a:prstClr val="black"/>
                </a:solidFill>
              </a:rPr>
              <a:t>Meer woningen beschikbaar:  Goede afspraken met partners</a:t>
            </a:r>
          </a:p>
          <a:p>
            <a:endParaRPr lang="nl-NL" sz="72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959588" y="4280615"/>
            <a:ext cx="6173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u="sng" dirty="0">
                <a:solidFill>
                  <a:prstClr val="black"/>
                </a:solidFill>
              </a:rPr>
              <a:t>Tijdelijke woningen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5522264" y="2116788"/>
            <a:ext cx="34923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u="sng" dirty="0">
                <a:solidFill>
                  <a:prstClr val="black"/>
                </a:solidFill>
              </a:rPr>
              <a:t>Extra woningen: verbouw kantoren verzorgingshuizen</a:t>
            </a:r>
          </a:p>
          <a:p>
            <a:endParaRPr lang="nl-NL" dirty="0"/>
          </a:p>
        </p:txBody>
      </p:sp>
      <p:pic>
        <p:nvPicPr>
          <p:cNvPr id="7" name="Afbeelding 6" descr="Niet client naar instelling maar hulp naar huis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2" t="7105" r="13706" b="9307"/>
          <a:stretch/>
        </p:blipFill>
        <p:spPr>
          <a:xfrm>
            <a:off x="959588" y="1918999"/>
            <a:ext cx="3732667" cy="23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129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Goede voorbeelden</a:t>
            </a:r>
          </a:p>
        </p:txBody>
      </p:sp>
      <p:pic>
        <p:nvPicPr>
          <p:cNvPr id="4" name="Afbeelding 3" descr="Beschermd thuis ideaalplaatje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7" t="11024" r="15183" b="12987"/>
          <a:stretch/>
        </p:blipFill>
        <p:spPr>
          <a:xfrm>
            <a:off x="3328068" y="976074"/>
            <a:ext cx="5815932" cy="3390228"/>
          </a:xfrm>
          <a:prstGeom prst="rect">
            <a:avLst/>
          </a:prstGeom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l-NL" sz="2200" dirty="0"/>
          </a:p>
          <a:p>
            <a:r>
              <a:rPr lang="nl-NL" sz="2200" b="1" u="sng" dirty="0">
                <a:solidFill>
                  <a:prstClr val="black"/>
                </a:solidFill>
              </a:rPr>
              <a:t> Belemmeringen wegnemen</a:t>
            </a:r>
          </a:p>
          <a:p>
            <a:pPr lvl="1"/>
            <a:r>
              <a:rPr lang="nl-NL" sz="1800" dirty="0">
                <a:solidFill>
                  <a:prstClr val="black"/>
                </a:solidFill>
              </a:rPr>
              <a:t>Omklapwoningen</a:t>
            </a:r>
          </a:p>
          <a:p>
            <a:pPr lvl="1"/>
            <a:r>
              <a:rPr lang="nl-NL" sz="1800" dirty="0" err="1">
                <a:solidFill>
                  <a:prstClr val="black"/>
                </a:solidFill>
              </a:rPr>
              <a:t>Place</a:t>
            </a:r>
            <a:r>
              <a:rPr lang="nl-NL" sz="1800" dirty="0">
                <a:solidFill>
                  <a:prstClr val="black"/>
                </a:solidFill>
              </a:rPr>
              <a:t> </a:t>
            </a:r>
            <a:r>
              <a:rPr lang="nl-NL" sz="1800" dirty="0" err="1">
                <a:solidFill>
                  <a:prstClr val="black"/>
                </a:solidFill>
              </a:rPr>
              <a:t>to</a:t>
            </a:r>
            <a:r>
              <a:rPr lang="nl-NL" sz="1800" dirty="0">
                <a:solidFill>
                  <a:prstClr val="black"/>
                </a:solidFill>
              </a:rPr>
              <a:t> Be (Utrecht)</a:t>
            </a:r>
          </a:p>
          <a:p>
            <a:pPr lvl="1"/>
            <a:r>
              <a:rPr lang="nl-NL" sz="1800" dirty="0">
                <a:solidFill>
                  <a:prstClr val="black"/>
                </a:solidFill>
              </a:rPr>
              <a:t>Verhuisbox Den Haag </a:t>
            </a:r>
          </a:p>
          <a:p>
            <a:pPr lvl="1"/>
            <a:r>
              <a:rPr lang="nl-NL" sz="1800" dirty="0">
                <a:solidFill>
                  <a:prstClr val="black"/>
                </a:solidFill>
              </a:rPr>
              <a:t>Extra begeleiding voor andere bewoners (leefbaarheid) </a:t>
            </a:r>
          </a:p>
          <a:p>
            <a:pPr lvl="1"/>
            <a:endParaRPr lang="nl-NL" sz="1800" b="1" u="sng" dirty="0">
              <a:solidFill>
                <a:prstClr val="black"/>
              </a:solidFill>
            </a:endParaRPr>
          </a:p>
          <a:p>
            <a:pPr lvl="0"/>
            <a:r>
              <a:rPr lang="nl-NL" sz="2000" b="1" u="sng" dirty="0">
                <a:solidFill>
                  <a:prstClr val="black"/>
                </a:solidFill>
              </a:rPr>
              <a:t>Creatief woonaanbod</a:t>
            </a:r>
          </a:p>
          <a:p>
            <a:pPr lvl="0"/>
            <a:r>
              <a:rPr lang="nl-NL" sz="2000" u="sng" dirty="0">
                <a:solidFill>
                  <a:prstClr val="black"/>
                </a:solidFill>
              </a:rPr>
              <a:t>- onder de pannen</a:t>
            </a:r>
          </a:p>
          <a:p>
            <a:pPr lvl="0"/>
            <a:r>
              <a:rPr lang="nl-NL" sz="2000" u="sng" dirty="0">
                <a:solidFill>
                  <a:prstClr val="black"/>
                </a:solidFill>
              </a:rPr>
              <a:t>- kinderen thuis, ouders uit huis</a:t>
            </a:r>
          </a:p>
          <a:p>
            <a:pPr marL="0" lvl="0" indent="0">
              <a:buNone/>
            </a:pPr>
            <a:endParaRPr lang="nl-NL" sz="2000" b="1" u="sng" dirty="0">
              <a:solidFill>
                <a:prstClr val="black"/>
              </a:solidFill>
            </a:endParaRPr>
          </a:p>
          <a:p>
            <a:pPr marL="457200" lvl="1" indent="0">
              <a:buNone/>
            </a:pPr>
            <a:endParaRPr lang="nl-NL" sz="1800" b="1" u="sng" dirty="0">
              <a:solidFill>
                <a:prstClr val="black"/>
              </a:solidFill>
            </a:endParaRPr>
          </a:p>
          <a:p>
            <a:pPr lvl="1"/>
            <a:endParaRPr lang="nl-NL" sz="1800" b="1" u="sng" dirty="0">
              <a:solidFill>
                <a:prstClr val="black"/>
              </a:solidFill>
            </a:endParaRPr>
          </a:p>
          <a:p>
            <a:pPr marL="457200" lvl="1" indent="0">
              <a:buNone/>
            </a:pPr>
            <a:endParaRPr lang="nl-NL" sz="2200" b="1" u="sng" dirty="0">
              <a:solidFill>
                <a:prstClr val="black"/>
              </a:solidFill>
            </a:endParaRPr>
          </a:p>
          <a:p>
            <a:pPr marL="457200" lvl="1" indent="0">
              <a:buNone/>
            </a:pPr>
            <a:endParaRPr lang="nl-NL" sz="1800" b="1" u="sn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196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Agenderen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20000" y="981576"/>
            <a:ext cx="7992000" cy="360082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nl-NL" sz="2200" dirty="0"/>
          </a:p>
          <a:p>
            <a:r>
              <a:rPr lang="nl-NL" sz="2200" b="1" u="sng" dirty="0">
                <a:solidFill>
                  <a:prstClr val="black"/>
                </a:solidFill>
              </a:rPr>
              <a:t> Krapte woningmarkt </a:t>
            </a:r>
          </a:p>
          <a:p>
            <a:pPr marL="0" lvl="1" indent="0">
              <a:buNone/>
            </a:pPr>
            <a:r>
              <a:rPr lang="nl-NL" sz="1800" dirty="0">
                <a:solidFill>
                  <a:prstClr val="black"/>
                </a:solidFill>
              </a:rPr>
              <a:t>	Niet nivelleren naar beneden: </a:t>
            </a:r>
          </a:p>
          <a:p>
            <a:pPr marL="0" lvl="1" indent="0">
              <a:buNone/>
            </a:pPr>
            <a:r>
              <a:rPr lang="nl-NL" sz="1800" dirty="0">
                <a:solidFill>
                  <a:prstClr val="black"/>
                </a:solidFill>
              </a:rPr>
              <a:t>	iedereen heeft moeite met vinden goede betaalbare woning.</a:t>
            </a:r>
          </a:p>
          <a:p>
            <a:pPr marL="0" lvl="1" indent="0">
              <a:buNone/>
            </a:pPr>
            <a:r>
              <a:rPr lang="nl-NL" sz="1800" dirty="0">
                <a:solidFill>
                  <a:prstClr val="black"/>
                </a:solidFill>
              </a:rPr>
              <a:t>	</a:t>
            </a:r>
            <a:endParaRPr lang="nl-NL" sz="2200" b="1" u="sng" dirty="0">
              <a:solidFill>
                <a:prstClr val="black"/>
              </a:solidFill>
            </a:endParaRPr>
          </a:p>
          <a:p>
            <a:r>
              <a:rPr lang="nl-NL" sz="2200" b="1" u="sng" dirty="0">
                <a:solidFill>
                  <a:prstClr val="black"/>
                </a:solidFill>
              </a:rPr>
              <a:t>Oorzaken aanpakken</a:t>
            </a:r>
          </a:p>
          <a:p>
            <a:pPr marL="457200" lvl="1" indent="0">
              <a:buNone/>
            </a:pPr>
            <a:r>
              <a:rPr lang="nl-NL" sz="1800" dirty="0">
                <a:solidFill>
                  <a:prstClr val="black"/>
                </a:solidFill>
              </a:rPr>
              <a:t>Kostendelersnorm </a:t>
            </a:r>
          </a:p>
          <a:p>
            <a:pPr marL="457200" lvl="1" indent="0">
              <a:buNone/>
            </a:pPr>
            <a:endParaRPr lang="nl-NL" sz="1800" b="1" u="sng" dirty="0">
              <a:solidFill>
                <a:prstClr val="black"/>
              </a:solidFill>
            </a:endParaRPr>
          </a:p>
          <a:p>
            <a:pPr lvl="0"/>
            <a:r>
              <a:rPr lang="nl-NL" sz="2000" b="1" u="sng" dirty="0">
                <a:solidFill>
                  <a:prstClr val="black"/>
                </a:solidFill>
              </a:rPr>
              <a:t>Sterkere verbinding wonen en zorg</a:t>
            </a:r>
          </a:p>
          <a:p>
            <a:pPr marL="0" indent="0">
              <a:buNone/>
            </a:pPr>
            <a:r>
              <a:rPr lang="nl-NL" sz="2000" dirty="0">
                <a:solidFill>
                  <a:prstClr val="black"/>
                </a:solidFill>
              </a:rPr>
              <a:t>	Pas op met gestandaardiseerde routes naar woningen </a:t>
            </a:r>
          </a:p>
          <a:p>
            <a:pPr marL="457200" lvl="1" indent="0">
              <a:buNone/>
            </a:pPr>
            <a:r>
              <a:rPr lang="nl-NL" sz="2100" dirty="0">
                <a:solidFill>
                  <a:prstClr val="black"/>
                </a:solidFill>
              </a:rPr>
              <a:t>Business cases voor alternatief aanbod</a:t>
            </a:r>
          </a:p>
          <a:p>
            <a:pPr lvl="0"/>
            <a:endParaRPr lang="nl-NL" sz="2000" u="sng" dirty="0">
              <a:solidFill>
                <a:prstClr val="black"/>
              </a:solidFill>
            </a:endParaRPr>
          </a:p>
          <a:p>
            <a:pPr lvl="0"/>
            <a:r>
              <a:rPr lang="nl-NL" sz="2000" b="1" u="sng" dirty="0">
                <a:solidFill>
                  <a:prstClr val="black"/>
                </a:solidFill>
              </a:rPr>
              <a:t>Spreiding woningnood</a:t>
            </a:r>
          </a:p>
          <a:p>
            <a:pPr marL="0" lvl="0" indent="0">
              <a:buNone/>
            </a:pPr>
            <a:r>
              <a:rPr lang="nl-NL" sz="2000" dirty="0">
                <a:solidFill>
                  <a:prstClr val="black"/>
                </a:solidFill>
              </a:rPr>
              <a:t>	Makkelijker maken verhuizen/delen woonopgave</a:t>
            </a:r>
            <a:endParaRPr lang="nl-NL" sz="2000" b="1" dirty="0">
              <a:solidFill>
                <a:prstClr val="black"/>
              </a:solidFill>
            </a:endParaRPr>
          </a:p>
          <a:p>
            <a:pPr marL="457200" lvl="1" indent="0">
              <a:buNone/>
            </a:pPr>
            <a:endParaRPr lang="nl-NL" sz="1800" b="1" u="sng" dirty="0">
              <a:solidFill>
                <a:prstClr val="black"/>
              </a:solidFill>
            </a:endParaRPr>
          </a:p>
          <a:p>
            <a:pPr lvl="1"/>
            <a:endParaRPr lang="nl-NL" sz="1800" b="1" u="sng" dirty="0">
              <a:solidFill>
                <a:prstClr val="black"/>
              </a:solidFill>
            </a:endParaRPr>
          </a:p>
          <a:p>
            <a:pPr marL="457200" lvl="1" indent="0">
              <a:buNone/>
            </a:pPr>
            <a:endParaRPr lang="nl-NL" sz="2200" b="1" u="sng" dirty="0">
              <a:solidFill>
                <a:prstClr val="black"/>
              </a:solidFill>
            </a:endParaRPr>
          </a:p>
          <a:p>
            <a:pPr marL="457200" lvl="1" indent="0">
              <a:buNone/>
            </a:pPr>
            <a:endParaRPr lang="nl-NL" sz="1800" b="1" u="sn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8247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478" y="564595"/>
            <a:ext cx="4202722" cy="3242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2104840" y="4438268"/>
            <a:ext cx="4162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hlinkClick r:id="rId3"/>
              </a:rPr>
              <a:t>pieterhilhorst@gmail.com</a:t>
            </a:r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2333462"/>
      </p:ext>
    </p:extLst>
  </p:cSld>
  <p:clrMapOvr>
    <a:masterClrMapping/>
  </p:clrMapOvr>
</p:sld>
</file>

<file path=ppt/theme/theme1.xml><?xml version="1.0" encoding="utf-8"?>
<a:theme xmlns:a="http://schemas.openxmlformats.org/drawingml/2006/main" name="EenvMaatwerk presentatie basis">
  <a:themeElements>
    <a:clrScheme name="City Deal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83B0"/>
      </a:accent1>
      <a:accent2>
        <a:srgbClr val="CD0920"/>
      </a:accent2>
      <a:accent3>
        <a:srgbClr val="319E37"/>
      </a:accent3>
      <a:accent4>
        <a:srgbClr val="8F0D69"/>
      </a:accent4>
      <a:accent5>
        <a:srgbClr val="DF6421"/>
      </a:accent5>
      <a:accent6>
        <a:srgbClr val="86BED1"/>
      </a:accent6>
      <a:hlink>
        <a:srgbClr val="CD0920"/>
      </a:hlink>
      <a:folHlink>
        <a:srgbClr val="880E1B"/>
      </a:folHlink>
    </a:clrScheme>
    <a:fontScheme name="Spectrum">
      <a:majorFont>
        <a:latin typeface="Corbe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4C2A82CE4D114BB41C8B0F8B1DF518" ma:contentTypeVersion="13" ma:contentTypeDescription="Een nieuw document maken." ma:contentTypeScope="" ma:versionID="ca733af24b9654555df952491ee1ab7c">
  <xsd:schema xmlns:xsd="http://www.w3.org/2001/XMLSchema" xmlns:xs="http://www.w3.org/2001/XMLSchema" xmlns:p="http://schemas.microsoft.com/office/2006/metadata/properties" xmlns:ns2="ac27c4d5-235b-44a5-894a-4b2f192a6f48" xmlns:ns3="a7d10d6d-d9c1-4ac8-93aa-5e09aa93ea89" targetNamespace="http://schemas.microsoft.com/office/2006/metadata/properties" ma:root="true" ma:fieldsID="0e7242b05af80d8d3ca2857edf8c8967" ns2:_="" ns3:_="">
    <xsd:import namespace="ac27c4d5-235b-44a5-894a-4b2f192a6f48"/>
    <xsd:import namespace="a7d10d6d-d9c1-4ac8-93aa-5e09aa93ea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27c4d5-235b-44a5-894a-4b2f192a6f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9335dfd9-dbd5-420c-97dc-2c1de66f0a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d10d6d-d9c1-4ac8-93aa-5e09aa93ea8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8a84c46-dd25-46aa-a625-d642f6608fe8}" ma:internalName="TaxCatchAll" ma:showField="CatchAllData" ma:web="a7d10d6d-d9c1-4ac8-93aa-5e09aa93ea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FFCEF74-79A4-4F6D-A8A9-69F8D0D4CB9E}"/>
</file>

<file path=customXml/itemProps2.xml><?xml version="1.0" encoding="utf-8"?>
<ds:datastoreItem xmlns:ds="http://schemas.openxmlformats.org/officeDocument/2006/customXml" ds:itemID="{CE015602-CEB7-4F14-B4AC-FFE65BFC3492}"/>
</file>

<file path=docProps/app.xml><?xml version="1.0" encoding="utf-8"?>
<Properties xmlns="http://schemas.openxmlformats.org/officeDocument/2006/extended-properties" xmlns:vt="http://schemas.openxmlformats.org/officeDocument/2006/docPropsVTypes">
  <Template>EenvMaatwerk presentatie basis</Template>
  <TotalTime>711</TotalTime>
  <Words>660</Words>
  <Application>Microsoft Office PowerPoint</Application>
  <PresentationFormat>Diavoorstelling (16:9)</PresentationFormat>
  <Paragraphs>168</Paragraphs>
  <Slides>17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1" baseType="lpstr">
      <vt:lpstr>Arial</vt:lpstr>
      <vt:lpstr>Calibri</vt:lpstr>
      <vt:lpstr>Wingdings</vt:lpstr>
      <vt:lpstr>EenvMaatwerk presentatie basis</vt:lpstr>
      <vt:lpstr>Woonzorgen &amp; zorgkosten </vt:lpstr>
      <vt:lpstr>PowerPoint-presentatie</vt:lpstr>
      <vt:lpstr>City Deal: drie ordes van leren</vt:lpstr>
      <vt:lpstr>Rode lijnen in casuïstiek </vt:lpstr>
      <vt:lpstr>Voorbeeld instroom</vt:lpstr>
      <vt:lpstr>Voorbeeld uitstroom</vt:lpstr>
      <vt:lpstr>Voorbeeld niet passend vast</vt:lpstr>
      <vt:lpstr>Zaanstad: analyse 100 duurste huishoudens</vt:lpstr>
      <vt:lpstr>Kosten en besparing bij doorstroom van 30 personen</vt:lpstr>
      <vt:lpstr>Kosten uitvoering</vt:lpstr>
      <vt:lpstr>Kosten (tijdelijke) woningen</vt:lpstr>
      <vt:lpstr>Businesscase</vt:lpstr>
      <vt:lpstr>Conclusie Zaanstad </vt:lpstr>
      <vt:lpstr>Oplossingsrichtingen</vt:lpstr>
      <vt:lpstr>Goede voorbeelden</vt:lpstr>
      <vt:lpstr>Agenderen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annefleur siebinga</dc:creator>
  <cp:lastModifiedBy>Monique Peltenburg</cp:lastModifiedBy>
  <cp:revision>54</cp:revision>
  <cp:lastPrinted>2016-10-10T09:33:47Z</cp:lastPrinted>
  <dcterms:created xsi:type="dcterms:W3CDTF">2018-11-05T08:44:09Z</dcterms:created>
  <dcterms:modified xsi:type="dcterms:W3CDTF">2019-12-02T07:46:03Z</dcterms:modified>
</cp:coreProperties>
</file>